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8999538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28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72842"/>
            <a:ext cx="5829300" cy="313317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726842"/>
            <a:ext cx="5143500" cy="2172804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90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02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43638"/>
            <a:ext cx="5915025" cy="374355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22610"/>
            <a:ext cx="5915025" cy="196864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61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2024-11-22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98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79144"/>
            <a:ext cx="5915025" cy="173949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06137"/>
            <a:ext cx="2901255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287331"/>
            <a:ext cx="2901255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06137"/>
            <a:ext cx="2915543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287331"/>
            <a:ext cx="2915543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2024-11-22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83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2024-11-22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58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2024-11-22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356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95769"/>
            <a:ext cx="3471863" cy="639550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2024-11-22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51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295769"/>
            <a:ext cx="3471863" cy="639550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2024-11-22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51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078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79142"/>
            <a:ext cx="1478756" cy="762669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79142"/>
            <a:ext cx="4350544" cy="762669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85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79144"/>
            <a:ext cx="5915025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395710"/>
            <a:ext cx="5915025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474-CE64-4A46-AD28-98EEABAC7D86}" type="datetimeFigureOut">
              <a:rPr lang="ko-KR" altLang="en-US" smtClean="0"/>
              <a:t>2024-11-22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341240"/>
            <a:ext cx="231457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65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97BF5C4-FE7E-4980-95C4-E8D2A59C4C5F}"/>
              </a:ext>
            </a:extLst>
          </p:cNvPr>
          <p:cNvSpPr/>
          <p:nvPr/>
        </p:nvSpPr>
        <p:spPr>
          <a:xfrm>
            <a:off x="292100" y="748887"/>
            <a:ext cx="6311901" cy="18324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CDDA21-3DB3-42FA-A0D1-773EBD64C34B}"/>
              </a:ext>
            </a:extLst>
          </p:cNvPr>
          <p:cNvSpPr txBox="1"/>
          <p:nvPr/>
        </p:nvSpPr>
        <p:spPr>
          <a:xfrm>
            <a:off x="-69625" y="5331965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070C0"/>
                </a:solidFill>
              </a:rPr>
              <a:t>&lt; </a:t>
            </a:r>
            <a:r>
              <a:rPr lang="ko-KR" altLang="en-US" sz="1400" b="1" dirty="0">
                <a:solidFill>
                  <a:srgbClr val="0070C0"/>
                </a:solidFill>
              </a:rPr>
              <a:t>연구실 개발 실적</a:t>
            </a:r>
            <a:r>
              <a:rPr lang="en-US" altLang="ko-KR" sz="1400" b="1" dirty="0">
                <a:solidFill>
                  <a:srgbClr val="0070C0"/>
                </a:solidFill>
              </a:rPr>
              <a:t>&gt;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EFF869-0320-49F8-9F08-1F692F3490FA}"/>
              </a:ext>
            </a:extLst>
          </p:cNvPr>
          <p:cNvSpPr txBox="1"/>
          <p:nvPr/>
        </p:nvSpPr>
        <p:spPr>
          <a:xfrm>
            <a:off x="273049" y="1092486"/>
            <a:ext cx="631190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</a:rPr>
              <a:t>1. </a:t>
            </a:r>
            <a:r>
              <a:rPr lang="ko-KR" altLang="en-US" sz="1200" b="1" dirty="0">
                <a:solidFill>
                  <a:srgbClr val="0070C0"/>
                </a:solidFill>
              </a:rPr>
              <a:t>연구실소개</a:t>
            </a:r>
            <a:r>
              <a:rPr lang="en-US" altLang="ko-KR" sz="1200" b="1" dirty="0">
                <a:solidFill>
                  <a:srgbClr val="0070C0"/>
                </a:solidFill>
              </a:rPr>
              <a:t> </a:t>
            </a:r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디자인 중심의 공학개념을 적용하여 신속하게 제품개발을 실현화</a:t>
            </a:r>
            <a:r>
              <a:rPr lang="en-US" altLang="ko-KR" sz="1100" dirty="0">
                <a:solidFill>
                  <a:srgbClr val="0070C0"/>
                </a:solidFill>
              </a:rPr>
              <a:t>(Rapid Product Realization)</a:t>
            </a:r>
            <a:r>
              <a:rPr lang="ko-KR" altLang="en-US" sz="1100" dirty="0">
                <a:solidFill>
                  <a:srgbClr val="0070C0"/>
                </a:solidFill>
              </a:rPr>
              <a:t>하는 창의적 융합디자인 수행 로봇 디자인 전문 연구소 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>
                <a:solidFill>
                  <a:srgbClr val="0070C0"/>
                </a:solidFill>
              </a:rPr>
              <a:t>책임</a:t>
            </a:r>
            <a:r>
              <a:rPr lang="en-US" altLang="ko-KR" sz="1100" dirty="0">
                <a:solidFill>
                  <a:srgbClr val="0070C0"/>
                </a:solidFill>
              </a:rPr>
              <a:t>/</a:t>
            </a:r>
            <a:r>
              <a:rPr lang="ko-KR" altLang="en-US" sz="1100" dirty="0">
                <a:solidFill>
                  <a:srgbClr val="0070C0"/>
                </a:solidFill>
              </a:rPr>
              <a:t>지도교수 교수</a:t>
            </a:r>
            <a:r>
              <a:rPr lang="en-US" altLang="ko-KR" sz="1100" dirty="0">
                <a:solidFill>
                  <a:srgbClr val="0070C0"/>
                </a:solidFill>
              </a:rPr>
              <a:t>: </a:t>
            </a:r>
            <a:r>
              <a:rPr lang="ko-KR" altLang="en-US" sz="1100" dirty="0">
                <a:solidFill>
                  <a:srgbClr val="0070C0"/>
                </a:solidFill>
              </a:rPr>
              <a:t>홍성수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한민섭 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5FC0FB4-05A9-492D-B02A-3D7F65C0DDF0}"/>
              </a:ext>
            </a:extLst>
          </p:cNvPr>
          <p:cNvSpPr/>
          <p:nvPr/>
        </p:nvSpPr>
        <p:spPr>
          <a:xfrm>
            <a:off x="15500" y="8181037"/>
            <a:ext cx="6858000" cy="8185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B3D8B18-8B72-47A9-895D-FBBEDF678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976" y="5448812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00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B9FBD06-DCE2-4770-93B1-D41F3134F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454" y="4828115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0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613D07-6BDA-4FEB-B962-611CFAA41DF7}"/>
              </a:ext>
            </a:extLst>
          </p:cNvPr>
          <p:cNvSpPr txBox="1"/>
          <p:nvPr/>
        </p:nvSpPr>
        <p:spPr>
          <a:xfrm>
            <a:off x="269499" y="1768285"/>
            <a:ext cx="63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</a:rPr>
              <a:t>2. </a:t>
            </a:r>
            <a:r>
              <a:rPr lang="ko-KR" altLang="en-US" sz="1200" b="1" dirty="0">
                <a:solidFill>
                  <a:srgbClr val="0070C0"/>
                </a:solidFill>
              </a:rPr>
              <a:t>참여학과 및 연구분야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</a:rPr>
              <a:t>디자인공학부 </a:t>
            </a:r>
            <a:r>
              <a:rPr lang="en-US" altLang="ko-KR" sz="1200" dirty="0">
                <a:solidFill>
                  <a:srgbClr val="0070C0"/>
                </a:solidFill>
              </a:rPr>
              <a:t>(</a:t>
            </a:r>
            <a:r>
              <a:rPr lang="ko-KR" altLang="en-US" sz="1200" dirty="0">
                <a:solidFill>
                  <a:srgbClr val="0070C0"/>
                </a:solidFill>
              </a:rPr>
              <a:t>디자인기반 로봇 개발에 관심있는 학생</a:t>
            </a:r>
            <a:r>
              <a:rPr lang="en-US" altLang="ko-KR" sz="1200" dirty="0">
                <a:solidFill>
                  <a:srgbClr val="0070C0"/>
                </a:solidFill>
              </a:rPr>
              <a:t>)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- </a:t>
            </a:r>
            <a:r>
              <a:rPr lang="ko-KR" altLang="en-US" sz="1200" dirty="0">
                <a:solidFill>
                  <a:srgbClr val="0070C0"/>
                </a:solidFill>
              </a:rPr>
              <a:t>모든 학과 </a:t>
            </a:r>
            <a:r>
              <a:rPr lang="en-US" altLang="ko-KR" sz="1200" dirty="0">
                <a:solidFill>
                  <a:srgbClr val="0070C0"/>
                </a:solidFill>
              </a:rPr>
              <a:t>: </a:t>
            </a:r>
            <a:r>
              <a:rPr lang="ko-KR" altLang="en-US" sz="1200" dirty="0">
                <a:solidFill>
                  <a:srgbClr val="0070C0"/>
                </a:solidFill>
              </a:rPr>
              <a:t>사용자 평가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en-US" sz="1200" dirty="0">
                <a:solidFill>
                  <a:srgbClr val="0070C0"/>
                </a:solidFill>
              </a:rPr>
              <a:t>선호도 조사 등 로봇 전략 보고서 작성에 관심 있는 학생</a:t>
            </a:r>
            <a:endParaRPr lang="en-US" altLang="ko-KR" sz="1200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0CCB94-0FF9-48B5-B1EC-EC519EE3158B}"/>
              </a:ext>
            </a:extLst>
          </p:cNvPr>
          <p:cNvSpPr txBox="1"/>
          <p:nvPr/>
        </p:nvSpPr>
        <p:spPr>
          <a:xfrm>
            <a:off x="253998" y="2407615"/>
            <a:ext cx="63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</a:rPr>
              <a:t>3. </a:t>
            </a:r>
            <a:r>
              <a:rPr lang="ko-KR" altLang="en-US" sz="1200" b="1" dirty="0">
                <a:solidFill>
                  <a:srgbClr val="0070C0"/>
                </a:solidFill>
              </a:rPr>
              <a:t>모집대상 및 지원자격</a:t>
            </a:r>
            <a:r>
              <a:rPr lang="en-US" altLang="ko-KR" sz="1200" b="1" dirty="0">
                <a:solidFill>
                  <a:srgbClr val="0070C0"/>
                </a:solidFill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</a:rPr>
              <a:t>우대사항</a:t>
            </a:r>
            <a:r>
              <a:rPr lang="en-US" altLang="ko-KR" sz="1200" b="1" dirty="0">
                <a:solidFill>
                  <a:srgbClr val="0070C0"/>
                </a:solidFill>
              </a:rPr>
              <a:t>)  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- 2025</a:t>
            </a:r>
            <a:r>
              <a:rPr lang="ko-KR" altLang="en-US" sz="1200" dirty="0">
                <a:solidFill>
                  <a:srgbClr val="0070C0"/>
                </a:solidFill>
              </a:rPr>
              <a:t>학년도 전기 일반대학원 </a:t>
            </a:r>
            <a:r>
              <a:rPr lang="ko-KR" altLang="en-US" sz="1200" dirty="0" err="1">
                <a:solidFill>
                  <a:srgbClr val="0070C0"/>
                </a:solidFill>
              </a:rPr>
              <a:t>입학가</a:t>
            </a:r>
            <a:endParaRPr lang="en-US" altLang="ko-KR" sz="1200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- 4</a:t>
            </a:r>
            <a:r>
              <a:rPr lang="ko-KR" altLang="en-US" sz="1200" dirty="0">
                <a:solidFill>
                  <a:srgbClr val="0070C0"/>
                </a:solidFill>
              </a:rPr>
              <a:t>학년 </a:t>
            </a:r>
            <a:r>
              <a:rPr lang="en-US" altLang="ko-KR" sz="1200" dirty="0">
                <a:solidFill>
                  <a:srgbClr val="0070C0"/>
                </a:solidFill>
              </a:rPr>
              <a:t>1</a:t>
            </a:r>
            <a:r>
              <a:rPr lang="ko-KR" altLang="en-US" sz="1200" dirty="0">
                <a:solidFill>
                  <a:srgbClr val="0070C0"/>
                </a:solidFill>
              </a:rPr>
              <a:t>학기 기준 학점 </a:t>
            </a:r>
            <a:r>
              <a:rPr lang="en-US" altLang="ko-KR" sz="1200" dirty="0">
                <a:solidFill>
                  <a:srgbClr val="0070C0"/>
                </a:solidFill>
              </a:rPr>
              <a:t>3.0</a:t>
            </a:r>
            <a:r>
              <a:rPr lang="ko-KR" altLang="en-US" sz="1200" dirty="0">
                <a:solidFill>
                  <a:srgbClr val="0070C0"/>
                </a:solidFill>
              </a:rPr>
              <a:t>이상 인자</a:t>
            </a:r>
            <a:endParaRPr lang="en-US" altLang="ko-KR" sz="12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B5D8C8-203E-4373-A902-0FD0AD85990D}"/>
              </a:ext>
            </a:extLst>
          </p:cNvPr>
          <p:cNvSpPr txBox="1"/>
          <p:nvPr/>
        </p:nvSpPr>
        <p:spPr>
          <a:xfrm>
            <a:off x="253997" y="3087067"/>
            <a:ext cx="6311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</a:rPr>
              <a:t>4. </a:t>
            </a:r>
            <a:r>
              <a:rPr lang="ko-KR" altLang="en-US" sz="1200" b="1" dirty="0">
                <a:solidFill>
                  <a:srgbClr val="0070C0"/>
                </a:solidFill>
              </a:rPr>
              <a:t>혜택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</a:rPr>
              <a:t>등록금 및 입학금 전액 면제</a:t>
            </a:r>
            <a:endParaRPr lang="en-US" altLang="ko-KR" sz="1200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</a:rPr>
              <a:t>생활지원금 월</a:t>
            </a:r>
            <a:r>
              <a:rPr lang="en-US" altLang="ko-KR" sz="1200" dirty="0">
                <a:solidFill>
                  <a:srgbClr val="0070C0"/>
                </a:solidFill>
              </a:rPr>
              <a:t>70</a:t>
            </a:r>
            <a:r>
              <a:rPr lang="ko-KR" altLang="en-US" sz="1200" dirty="0">
                <a:solidFill>
                  <a:srgbClr val="0070C0"/>
                </a:solidFill>
              </a:rPr>
              <a:t>만원 이상 지원</a:t>
            </a:r>
            <a:endParaRPr lang="en-US" altLang="ko-KR" sz="1200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</a:t>
            </a:r>
            <a:r>
              <a:rPr lang="ko-KR" altLang="en-US" sz="1200" dirty="0">
                <a:solidFill>
                  <a:srgbClr val="0070C0"/>
                </a:solidFill>
              </a:rPr>
              <a:t> 학술대회 및 해외 컨퍼런스 참가비 지원</a:t>
            </a:r>
            <a:endParaRPr lang="en-US" altLang="ko-KR" sz="1200" dirty="0">
              <a:solidFill>
                <a:srgbClr val="0070C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6392DF-BC72-4D5C-AFDA-06722049FBC4}"/>
              </a:ext>
            </a:extLst>
          </p:cNvPr>
          <p:cNvSpPr txBox="1"/>
          <p:nvPr/>
        </p:nvSpPr>
        <p:spPr>
          <a:xfrm>
            <a:off x="259806" y="3944554"/>
            <a:ext cx="63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</a:rPr>
              <a:t>5. </a:t>
            </a:r>
            <a:r>
              <a:rPr lang="ko-KR" altLang="en-US" sz="1200" b="1" dirty="0">
                <a:solidFill>
                  <a:srgbClr val="0070C0"/>
                </a:solidFill>
              </a:rPr>
              <a:t>신청방법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</a:rPr>
              <a:t>담당자</a:t>
            </a:r>
            <a:r>
              <a:rPr lang="en-US" altLang="ko-KR" sz="1200" dirty="0">
                <a:solidFill>
                  <a:srgbClr val="0070C0"/>
                </a:solidFill>
              </a:rPr>
              <a:t>: </a:t>
            </a:r>
            <a:r>
              <a:rPr lang="ko-KR" altLang="en-US" sz="1200" dirty="0">
                <a:solidFill>
                  <a:srgbClr val="0070C0"/>
                </a:solidFill>
              </a:rPr>
              <a:t>조수진</a:t>
            </a:r>
            <a:r>
              <a:rPr lang="en-US" altLang="ko-KR" sz="1200" dirty="0">
                <a:solidFill>
                  <a:srgbClr val="0070C0"/>
                </a:solidFill>
              </a:rPr>
              <a:t>  / 010-5134-1521 / sojn1521@naver.com</a:t>
            </a:r>
            <a:r>
              <a:rPr lang="ko-KR" altLang="en-US" sz="1200" dirty="0">
                <a:solidFill>
                  <a:srgbClr val="0070C0"/>
                </a:solidFill>
              </a:rPr>
              <a:t>로 자기소개서</a:t>
            </a:r>
            <a:r>
              <a:rPr lang="en-US" altLang="ko-KR" sz="1200" dirty="0">
                <a:solidFill>
                  <a:srgbClr val="0070C0"/>
                </a:solidFill>
              </a:rPr>
              <a:t> </a:t>
            </a:r>
            <a:r>
              <a:rPr lang="ko-KR" altLang="en-US" sz="1200" dirty="0">
                <a:solidFill>
                  <a:srgbClr val="0070C0"/>
                </a:solidFill>
              </a:rPr>
              <a:t>등을 작성하여 발송</a:t>
            </a:r>
            <a:endParaRPr lang="en-US" altLang="ko-KR" sz="1200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- </a:t>
            </a:r>
            <a:r>
              <a:rPr lang="ko-KR" altLang="en-US" sz="1200" dirty="0">
                <a:solidFill>
                  <a:srgbClr val="0070C0"/>
                </a:solidFill>
              </a:rPr>
              <a:t>신청기한</a:t>
            </a:r>
            <a:r>
              <a:rPr lang="en-US" altLang="ko-KR" sz="1200" dirty="0">
                <a:solidFill>
                  <a:srgbClr val="0070C0"/>
                </a:solidFill>
              </a:rPr>
              <a:t>: 2024</a:t>
            </a:r>
            <a:r>
              <a:rPr lang="ko-KR" altLang="en-US" sz="1200" dirty="0">
                <a:solidFill>
                  <a:srgbClr val="0070C0"/>
                </a:solidFill>
              </a:rPr>
              <a:t>년 </a:t>
            </a:r>
            <a:r>
              <a:rPr lang="en-US" altLang="ko-KR" sz="1200" dirty="0">
                <a:solidFill>
                  <a:srgbClr val="0070C0"/>
                </a:solidFill>
              </a:rPr>
              <a:t>12</a:t>
            </a:r>
            <a:r>
              <a:rPr lang="ko-KR" altLang="en-US" sz="1200" dirty="0">
                <a:solidFill>
                  <a:srgbClr val="0070C0"/>
                </a:solidFill>
              </a:rPr>
              <a:t>월 </a:t>
            </a:r>
            <a:r>
              <a:rPr lang="en-US" altLang="ko-KR" sz="1200" dirty="0">
                <a:solidFill>
                  <a:srgbClr val="0070C0"/>
                </a:solidFill>
              </a:rPr>
              <a:t>31</a:t>
            </a:r>
            <a:r>
              <a:rPr lang="ko-KR" altLang="en-US" sz="1200" dirty="0">
                <a:solidFill>
                  <a:srgbClr val="0070C0"/>
                </a:solidFill>
              </a:rPr>
              <a:t>일까지</a:t>
            </a:r>
            <a:r>
              <a:rPr lang="en-US" altLang="ko-KR" sz="1200" dirty="0">
                <a:solidFill>
                  <a:srgbClr val="0070C0"/>
                </a:solidFill>
              </a:rPr>
              <a:t>(</a:t>
            </a:r>
            <a:r>
              <a:rPr lang="ko-KR" altLang="en-US" sz="1200" dirty="0">
                <a:solidFill>
                  <a:srgbClr val="0070C0"/>
                </a:solidFill>
              </a:rPr>
              <a:t>조기 모집 시 모집 종료 예정</a:t>
            </a:r>
            <a:r>
              <a:rPr lang="en-US" altLang="ko-KR" sz="1200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A02940-BD3D-4A03-BE91-7D2600A00204}"/>
              </a:ext>
            </a:extLst>
          </p:cNvPr>
          <p:cNvSpPr txBox="1"/>
          <p:nvPr/>
        </p:nvSpPr>
        <p:spPr>
          <a:xfrm>
            <a:off x="236006" y="4599526"/>
            <a:ext cx="63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</a:rPr>
              <a:t>6. </a:t>
            </a:r>
            <a:r>
              <a:rPr lang="ko-KR" altLang="en-US" sz="1200" b="1" dirty="0">
                <a:solidFill>
                  <a:srgbClr val="0070C0"/>
                </a:solidFill>
              </a:rPr>
              <a:t>비고 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-2025</a:t>
            </a:r>
            <a:r>
              <a:rPr lang="ko-KR" altLang="en-US" sz="1200" dirty="0">
                <a:solidFill>
                  <a:srgbClr val="0070C0"/>
                </a:solidFill>
              </a:rPr>
              <a:t>년 </a:t>
            </a:r>
            <a:r>
              <a:rPr lang="en-US" altLang="ko-KR" sz="1200" dirty="0">
                <a:solidFill>
                  <a:srgbClr val="0070C0"/>
                </a:solidFill>
              </a:rPr>
              <a:t>1</a:t>
            </a:r>
            <a:r>
              <a:rPr lang="ko-KR" altLang="en-US" sz="1200" dirty="0">
                <a:solidFill>
                  <a:srgbClr val="0070C0"/>
                </a:solidFill>
              </a:rPr>
              <a:t>월부터 프로젝트 참여 예정</a:t>
            </a:r>
            <a:endParaRPr lang="en-US" altLang="ko-KR" sz="1200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- </a:t>
            </a:r>
            <a:r>
              <a:rPr lang="ko-KR" altLang="en-US" sz="1200" dirty="0">
                <a:solidFill>
                  <a:srgbClr val="0070C0"/>
                </a:solidFill>
              </a:rPr>
              <a:t>국내 최대 로봇 디자인 개발 실적 보유</a:t>
            </a:r>
            <a:r>
              <a:rPr lang="en-US" altLang="ko-KR" sz="1200" dirty="0">
                <a:solidFill>
                  <a:srgbClr val="0070C0"/>
                </a:solidFill>
              </a:rPr>
              <a:t> </a:t>
            </a:r>
            <a:r>
              <a:rPr lang="ko-KR" altLang="en-US" sz="1200" dirty="0">
                <a:solidFill>
                  <a:srgbClr val="0070C0"/>
                </a:solidFill>
              </a:rPr>
              <a:t>연구소</a:t>
            </a:r>
          </a:p>
        </p:txBody>
      </p:sp>
      <p:pic>
        <p:nvPicPr>
          <p:cNvPr id="12" name="그림 11" descr="스크린샷이(가) 표시된 사진&#10;&#10;자동 생성된 설명">
            <a:extLst>
              <a:ext uri="{FF2B5EF4-FFF2-40B4-BE49-F238E27FC236}">
                <a16:creationId xmlns:a16="http://schemas.microsoft.com/office/drawing/2014/main" id="{FCEC7DA5-F46C-0C42-C369-64E035CAA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1" y="5721829"/>
            <a:ext cx="6858000" cy="24023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BECE10-F2CA-F491-5600-85C25A2B224F}"/>
              </a:ext>
            </a:extLst>
          </p:cNvPr>
          <p:cNvSpPr txBox="1"/>
          <p:nvPr/>
        </p:nvSpPr>
        <p:spPr>
          <a:xfrm>
            <a:off x="53508" y="18632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rgbClr val="0070C0"/>
                </a:solidFill>
              </a:rPr>
              <a:t>로봇</a:t>
            </a:r>
            <a:r>
              <a:rPr lang="en-US" altLang="ko-KR" sz="2400" b="1" dirty="0">
                <a:solidFill>
                  <a:srgbClr val="0070C0"/>
                </a:solidFill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</a:rPr>
              <a:t>디자인 연구소 </a:t>
            </a:r>
            <a:r>
              <a:rPr lang="en-US" altLang="ko-KR" sz="2400" dirty="0">
                <a:solidFill>
                  <a:srgbClr val="0070C0"/>
                </a:solidFill>
              </a:rPr>
              <a:t>(Lab)</a:t>
            </a:r>
            <a:endParaRPr lang="ko-KR" alt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097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</TotalTime>
  <Words>187</Words>
  <Application>Microsoft Office PowerPoint</Application>
  <PresentationFormat>사용자 지정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16</cp:revision>
  <cp:lastPrinted>2024-10-15T05:30:46Z</cp:lastPrinted>
  <dcterms:created xsi:type="dcterms:W3CDTF">2024-10-07T05:57:59Z</dcterms:created>
  <dcterms:modified xsi:type="dcterms:W3CDTF">2024-11-22T05:24:00Z</dcterms:modified>
</cp:coreProperties>
</file>