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6858000" cy="8999538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242" autoAdjust="0"/>
  </p:normalViewPr>
  <p:slideViewPr>
    <p:cSldViewPr snapToGrid="0">
      <p:cViewPr varScale="1">
        <p:scale>
          <a:sx n="71" d="100"/>
          <a:sy n="71" d="100"/>
        </p:scale>
        <p:origin x="20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72842"/>
            <a:ext cx="5829300" cy="313317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726842"/>
            <a:ext cx="5143500" cy="2172804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9901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7027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43638"/>
            <a:ext cx="5915025" cy="374355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022610"/>
            <a:ext cx="5915025" cy="196864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3612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395710"/>
            <a:ext cx="2914650" cy="571012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395710"/>
            <a:ext cx="2914650" cy="571012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988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79144"/>
            <a:ext cx="5915025" cy="173949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06137"/>
            <a:ext cx="2901255" cy="108119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287331"/>
            <a:ext cx="2901255" cy="483516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06137"/>
            <a:ext cx="2915543" cy="108119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287331"/>
            <a:ext cx="2915543" cy="483516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833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558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0356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99969"/>
            <a:ext cx="2211884" cy="209989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295769"/>
            <a:ext cx="3471863" cy="639550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699862"/>
            <a:ext cx="2211884" cy="50018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7514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99969"/>
            <a:ext cx="2211884" cy="209989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295769"/>
            <a:ext cx="3471863" cy="639550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699862"/>
            <a:ext cx="2211884" cy="50018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6516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2078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79142"/>
            <a:ext cx="1478756" cy="762669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79142"/>
            <a:ext cx="4350544" cy="762669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4856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79144"/>
            <a:ext cx="5915025" cy="173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395710"/>
            <a:ext cx="5915025" cy="5710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341240"/>
            <a:ext cx="154305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8E474-CE64-4A46-AD28-98EEABAC7D86}" type="datetimeFigureOut">
              <a:rPr lang="ko-KR" altLang="en-US" smtClean="0"/>
              <a:t>2025-09-18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341240"/>
            <a:ext cx="2314575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341240"/>
            <a:ext cx="154305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3652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view/mmsp-tukorea" TargetMode="External"/><Relationship Id="rId2" Type="http://schemas.openxmlformats.org/officeDocument/2006/relationships/hyperlink" Target="mailto:etkim@tukorea.ac.kr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997BF5C4-FE7E-4980-95C4-E8D2A59C4C5F}"/>
              </a:ext>
            </a:extLst>
          </p:cNvPr>
          <p:cNvSpPr/>
          <p:nvPr/>
        </p:nvSpPr>
        <p:spPr>
          <a:xfrm>
            <a:off x="273050" y="897477"/>
            <a:ext cx="6311901" cy="18324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CDDA21-3DB3-42FA-A0D1-773EBD64C34B}"/>
              </a:ext>
            </a:extLst>
          </p:cNvPr>
          <p:cNvSpPr txBox="1"/>
          <p:nvPr/>
        </p:nvSpPr>
        <p:spPr>
          <a:xfrm>
            <a:off x="273049" y="107236"/>
            <a:ext cx="63119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멀티미디어 신호처리 연구실</a:t>
            </a:r>
            <a:endParaRPr lang="en-US" altLang="ko-KR" sz="24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ctr"/>
            <a:r>
              <a:rPr lang="en-US" altLang="ko-KR" sz="20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en-US" altLang="ko-KR" sz="2000" dirty="0" err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MultiMedia</a:t>
            </a:r>
            <a:r>
              <a:rPr lang="en-US" altLang="ko-KR" sz="20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Signal Processing</a:t>
            </a:r>
            <a:r>
              <a:rPr lang="ko-KR" altLang="en-US" sz="20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20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EH)</a:t>
            </a:r>
            <a:endParaRPr lang="ko-KR" altLang="en-US" sz="20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EFF869-0320-49F8-9F08-1F692F3490FA}"/>
              </a:ext>
            </a:extLst>
          </p:cNvPr>
          <p:cNvSpPr txBox="1"/>
          <p:nvPr/>
        </p:nvSpPr>
        <p:spPr>
          <a:xfrm>
            <a:off x="273048" y="1149150"/>
            <a:ext cx="49545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1. </a:t>
            </a:r>
            <a:r>
              <a:rPr lang="ko-KR" altLang="en-US" sz="1200" b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연구실 소개</a:t>
            </a:r>
            <a:r>
              <a:rPr lang="en-US" altLang="ko-KR" sz="1200" b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저희 </a:t>
            </a:r>
            <a:r>
              <a:rPr lang="en-US" altLang="ko-KR" sz="1200" b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M</a:t>
            </a:r>
            <a:r>
              <a:rPr lang="en-US" altLang="ko-KR" sz="1200" b="1">
                <a:solidFill>
                  <a:srgbClr val="FF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M</a:t>
            </a:r>
            <a:r>
              <a:rPr lang="en-US" altLang="ko-KR" sz="1200" b="1">
                <a:solidFill>
                  <a:srgbClr val="00B05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</a:t>
            </a:r>
            <a:r>
              <a:rPr lang="en-US" altLang="ko-KR" sz="1200" b="1">
                <a:solidFill>
                  <a:srgbClr val="7030A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en-US" altLang="ko-KR" sz="1200" b="1" err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M</a:t>
            </a:r>
            <a:r>
              <a:rPr lang="en-US" altLang="ko-KR" sz="1200" b="1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ulti</a:t>
            </a:r>
            <a:r>
              <a:rPr lang="en-US" altLang="ko-KR" sz="1200" b="1" err="1">
                <a:solidFill>
                  <a:srgbClr val="FF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M</a:t>
            </a:r>
            <a:r>
              <a:rPr lang="en-US" altLang="ko-KR" sz="1200" b="1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edia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200" b="1">
                <a:solidFill>
                  <a:srgbClr val="00B05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ignal </a:t>
            </a:r>
            <a:r>
              <a:rPr lang="en-US" altLang="ko-KR" sz="1200" b="1">
                <a:solidFill>
                  <a:srgbClr val="7030A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</a:t>
            </a:r>
            <a: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rocessing) 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연구실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은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 b="1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김응태</a:t>
            </a:r>
            <a:r>
              <a:rPr lang="ko-KR" altLang="en-US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교수님의 지도하에</a:t>
            </a:r>
            <a:endParaRPr lang="en-US" altLang="ko-KR" sz="12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딥러닝 기반 영상처리를 중심으로 연구하는 연구실입니다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석사 과정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명과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학부연구생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명으로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총 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</a:t>
            </a:r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명의 학생들이 활발하게 연구 활동에 참여하고 있습니다</a:t>
            </a:r>
            <a:r>
              <a:rPr lang="en-US" altLang="ko-KR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en-US" altLang="ko-KR" sz="120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15FC0FB4-05A9-492D-B02A-3D7F65C0DDF0}"/>
              </a:ext>
            </a:extLst>
          </p:cNvPr>
          <p:cNvSpPr/>
          <p:nvPr/>
        </p:nvSpPr>
        <p:spPr>
          <a:xfrm>
            <a:off x="0" y="8429624"/>
            <a:ext cx="6873500" cy="56991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1531FE-ECEB-4AA5-9A01-F577A9CF0AC4}"/>
              </a:ext>
            </a:extLst>
          </p:cNvPr>
          <p:cNvSpPr txBox="1"/>
          <p:nvPr/>
        </p:nvSpPr>
        <p:spPr>
          <a:xfrm>
            <a:off x="134147" y="8483747"/>
            <a:ext cx="6311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2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지원방법</a:t>
            </a:r>
            <a:endParaRPr lang="en-US" altLang="ko-KR" sz="1200" b="1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</a:t>
            </a:r>
            <a:r>
              <a:rPr lang="ko-KR" altLang="en-US" sz="12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담당자 </a:t>
            </a:r>
            <a:r>
              <a:rPr lang="en-US" altLang="ko-KR" sz="12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2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김응태</a:t>
            </a:r>
            <a:r>
              <a:rPr lang="en-US" altLang="ko-KR" sz="12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/ </a:t>
            </a:r>
            <a:r>
              <a:rPr lang="en-US" altLang="ko-KR" sz="12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hlinkClick r:id="rId2"/>
              </a:rPr>
              <a:t>etkim</a:t>
            </a:r>
            <a:r>
              <a:rPr lang="en-US" altLang="ko-KR" sz="1200" u="sng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hlinkClick r:id="rId2"/>
              </a:rPr>
              <a:t>@tukorea.ac.kr</a:t>
            </a:r>
            <a:r>
              <a:rPr lang="ko-KR" altLang="en-US" sz="12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로 이메일 문의 후 개별면접</a:t>
            </a:r>
            <a:endParaRPr lang="en-US" altLang="ko-KR" sz="12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2F41BC-0918-4553-9465-BEF6FA1F5880}"/>
              </a:ext>
            </a:extLst>
          </p:cNvPr>
          <p:cNvSpPr txBox="1"/>
          <p:nvPr/>
        </p:nvSpPr>
        <p:spPr>
          <a:xfrm>
            <a:off x="3446880" y="4601014"/>
            <a:ext cx="3158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7. </a:t>
            </a:r>
            <a:r>
              <a:rPr lang="ko-KR" altLang="en-US" sz="1200" b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비고</a:t>
            </a:r>
            <a:endParaRPr lang="en-US" altLang="ko-KR" sz="1200" b="1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위치 </a:t>
            </a:r>
            <a:r>
              <a:rPr lang="en-US" altLang="ko-KR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산학융합관 </a:t>
            </a:r>
            <a:r>
              <a:rPr lang="en-US" altLang="ko-KR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707</a:t>
            </a:r>
            <a:r>
              <a:rPr lang="ko-KR" altLang="en-US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호</a:t>
            </a:r>
            <a:endParaRPr lang="en-US" altLang="ko-KR" sz="120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Homepage : </a:t>
            </a:r>
            <a:r>
              <a:rPr lang="en-US" altLang="ko-KR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hlinkClick r:id="rId3"/>
              </a:rPr>
              <a:t>https://sites.google.com/view/mmsp-tukorea</a:t>
            </a:r>
            <a:endParaRPr lang="en-US" altLang="ko-KR" sz="120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모집 인원 </a:t>
            </a:r>
            <a:r>
              <a:rPr lang="en-US" altLang="ko-KR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r>
              <a:rPr lang="ko-KR" altLang="en-US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명 </a:t>
            </a:r>
            <a:r>
              <a:rPr lang="en-US" altLang="ko-KR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참여 시기 조율 가능</a:t>
            </a:r>
            <a:r>
              <a:rPr lang="en-US" altLang="ko-KR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10F7FC8-884B-4957-80BB-B6E1F167A413}"/>
              </a:ext>
            </a:extLst>
          </p:cNvPr>
          <p:cNvSpPr txBox="1"/>
          <p:nvPr/>
        </p:nvSpPr>
        <p:spPr>
          <a:xfrm>
            <a:off x="273046" y="2436299"/>
            <a:ext cx="49371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2. </a:t>
            </a:r>
            <a:r>
              <a:rPr lang="ko-KR" altLang="en-US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연구분야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 dirty="0" err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딥러닝기반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영상처리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영상인식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분류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초해상도기법 등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: YOLO, CNN, </a:t>
            </a:r>
            <a:r>
              <a:rPr lang="en-US" altLang="ko-KR" sz="1200" dirty="0" err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ViT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등</a:t>
            </a:r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지능형 영상감시 시스템 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dirty="0" err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영상보안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ITS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분야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 dirty="0" err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임베디드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200" dirty="0" err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비전시스템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머신 비전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비디오 신호 처리용 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ASIC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설계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반도체 설계 분야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</p:txBody>
      </p:sp>
      <p:pic>
        <p:nvPicPr>
          <p:cNvPr id="1028" name="Picture 4" descr="김응태 사진">
            <a:extLst>
              <a:ext uri="{FF2B5EF4-FFF2-40B4-BE49-F238E27FC236}">
                <a16:creationId xmlns:a16="http://schemas.microsoft.com/office/drawing/2014/main" id="{51CAF582-7E18-9741-7AB8-0F444FD74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627" y="1153335"/>
            <a:ext cx="1357323" cy="1745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6831F3C-A3E1-78AC-6590-D8C2122734C5}"/>
              </a:ext>
            </a:extLst>
          </p:cNvPr>
          <p:cNvSpPr txBox="1"/>
          <p:nvPr/>
        </p:nvSpPr>
        <p:spPr>
          <a:xfrm>
            <a:off x="273046" y="3718086"/>
            <a:ext cx="3138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3.</a:t>
            </a:r>
            <a:r>
              <a:rPr lang="ko-KR" altLang="en-US" sz="1200" b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모집대상 및 지원자격</a:t>
            </a:r>
            <a:r>
              <a:rPr lang="en-US" altLang="ko-KR" sz="1200" b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b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우대사항</a:t>
            </a:r>
            <a:r>
              <a:rPr lang="en-US" altLang="ko-KR" sz="1200" b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학과 무관</a:t>
            </a:r>
            <a:endParaRPr lang="en-US" altLang="ko-KR" sz="120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ko-KR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2025</a:t>
            </a:r>
            <a:r>
              <a:rPr lang="ko-KR" altLang="en-US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학년 </a:t>
            </a:r>
            <a:r>
              <a:rPr lang="en-US" altLang="ko-KR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r>
              <a:rPr lang="ko-KR" altLang="en-US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학기 기준 학부 </a:t>
            </a:r>
            <a:r>
              <a:rPr lang="en-US" altLang="ko-KR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5</a:t>
            </a:r>
            <a:r>
              <a:rPr lang="ko-KR" altLang="en-US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학기 이상</a:t>
            </a:r>
            <a:endParaRPr lang="en-US" altLang="ko-KR" sz="120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530C59-27AF-665C-CDF4-5FD71678C91D}"/>
              </a:ext>
            </a:extLst>
          </p:cNvPr>
          <p:cNvSpPr txBox="1"/>
          <p:nvPr/>
        </p:nvSpPr>
        <p:spPr>
          <a:xfrm>
            <a:off x="273046" y="4440513"/>
            <a:ext cx="31380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4. </a:t>
            </a:r>
            <a:r>
              <a:rPr lang="ko-KR" altLang="en-US" sz="1200" b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혜택</a:t>
            </a:r>
            <a:endParaRPr lang="en-US" altLang="ko-KR" sz="1200" b="1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등록금 지원</a:t>
            </a:r>
            <a:endParaRPr lang="en-US" altLang="ko-KR" sz="120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 인건비 지원</a:t>
            </a:r>
            <a:endParaRPr lang="en-US" altLang="ko-KR" sz="120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국내외 학술대회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및 </a:t>
            </a:r>
            <a:r>
              <a:rPr lang="ko-KR" altLang="en-US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컨퍼런스 참가 지원</a:t>
            </a:r>
            <a:endParaRPr lang="en-US" altLang="ko-KR" sz="120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ko-KR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AI </a:t>
            </a:r>
            <a:r>
              <a:rPr lang="ko-KR" altLang="en-US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딥러닝 분야 취업</a:t>
            </a:r>
            <a:endParaRPr lang="en-US" altLang="ko-KR" sz="120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강력한 선후배 네트워크</a:t>
            </a:r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D01224-9AAC-B3AA-E113-500427BB482A}"/>
              </a:ext>
            </a:extLst>
          </p:cNvPr>
          <p:cNvSpPr txBox="1"/>
          <p:nvPr/>
        </p:nvSpPr>
        <p:spPr>
          <a:xfrm>
            <a:off x="273046" y="5716938"/>
            <a:ext cx="317857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5</a:t>
            </a:r>
            <a:r>
              <a:rPr lang="en-US" altLang="ko-KR" sz="1200" b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r>
              <a:rPr lang="ko-KR" altLang="en-US" sz="1200" b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연구성과</a:t>
            </a:r>
            <a:endParaRPr lang="en-US" altLang="ko-KR" sz="1200" b="1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>
                <a:solidFill>
                  <a:srgbClr val="0070C0"/>
                </a:solidFill>
              </a:rPr>
              <a:t>2025 · Real-Time Object Detection Using Low-Resolution Thermal Camera for Smart Ventilation Systems — IEEE Access, 2025-05-10.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>
                <a:solidFill>
                  <a:srgbClr val="0070C0"/>
                </a:solidFill>
              </a:rPr>
              <a:t>2025 · ObjectBlend Data Augmentation Technique for Resolving Dataset Imbalance in Vision Inspection Systems — IEEE ICCE 2025 (IEEE), conference, 2025-01-11.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>
                <a:solidFill>
                  <a:srgbClr val="0070C0"/>
                </a:solidFill>
              </a:rPr>
              <a:t>2025 · Real-Time Object Detection Using Low-Resolution Thermal Camera for Smart Ventilation Systems — IEEE ICCE 2025 (IEEE), conference, 2025-01-11. etc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46386D-881C-2C9F-2601-7F86FB270784}"/>
              </a:ext>
            </a:extLst>
          </p:cNvPr>
          <p:cNvSpPr txBox="1"/>
          <p:nvPr/>
        </p:nvSpPr>
        <p:spPr>
          <a:xfrm>
            <a:off x="3446880" y="3718445"/>
            <a:ext cx="3138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6. </a:t>
            </a:r>
            <a:r>
              <a:rPr lang="ko-KR" altLang="en-US" sz="1200" b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연구실 졸업 후 취업현황 </a:t>
            </a:r>
            <a:endParaRPr lang="en-US" altLang="ko-KR" sz="1200" b="1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졸업생 석사 </a:t>
            </a:r>
            <a:r>
              <a:rPr lang="en-US" altLang="ko-KR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25</a:t>
            </a:r>
            <a:r>
              <a:rPr lang="ko-KR" altLang="en-US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명 </a:t>
            </a:r>
            <a:r>
              <a:rPr lang="en-US" altLang="ko-KR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 </a:t>
            </a:r>
            <a:r>
              <a:rPr lang="ko-KR" altLang="en-US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박사 수료 </a:t>
            </a:r>
            <a:r>
              <a:rPr lang="en-US" altLang="ko-KR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</a:t>
            </a:r>
            <a:r>
              <a:rPr lang="ko-KR" altLang="en-US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명</a:t>
            </a:r>
            <a:endParaRPr lang="en-US" altLang="ko-KR" sz="120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ko-KR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25</a:t>
            </a:r>
            <a:r>
              <a:rPr lang="ko-KR" altLang="en-US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 졸업생 취업현황</a:t>
            </a:r>
            <a:endParaRPr lang="en-US" altLang="ko-KR" sz="120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 - </a:t>
            </a:r>
            <a:r>
              <a:rPr lang="ko-KR" altLang="en-US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이준희</a:t>
            </a:r>
            <a:r>
              <a:rPr lang="en-US" altLang="ko-KR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(A.I.Matics, AI</a:t>
            </a:r>
            <a:r>
              <a:rPr lang="ko-KR" altLang="en-US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</a:t>
            </a:r>
            <a:r>
              <a:rPr lang="en-US" altLang="ko-KR" sz="120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6A6DC2CA-4794-1B85-C437-B36AC3E7C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880" y="6021039"/>
            <a:ext cx="3297216" cy="1950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7966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676</TotalTime>
  <Words>289</Words>
  <Application>Microsoft Office PowerPoint</Application>
  <PresentationFormat>사용자 지정</PresentationFormat>
  <Paragraphs>35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Pretendard</vt:lpstr>
      <vt:lpstr>Arial</vt:lpstr>
      <vt:lpstr>Calibri</vt:lpstr>
      <vt:lpstr>Calibri Light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47</cp:revision>
  <cp:lastPrinted>2025-09-08T06:00:33Z</cp:lastPrinted>
  <dcterms:created xsi:type="dcterms:W3CDTF">2024-10-07T05:57:59Z</dcterms:created>
  <dcterms:modified xsi:type="dcterms:W3CDTF">2025-09-18T05:17:45Z</dcterms:modified>
</cp:coreProperties>
</file>