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8" r:id="rId2"/>
  </p:sldIdLst>
  <p:sldSz cx="6858000" cy="8999538"/>
  <p:notesSz cx="6808788" cy="99409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보통 스타일 1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4" d="100"/>
          <a:sy n="84" d="100"/>
        </p:scale>
        <p:origin x="28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72842"/>
            <a:ext cx="5829300" cy="313317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726842"/>
            <a:ext cx="5143500" cy="2172804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2025-10-14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9901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2025-10-14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7027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43638"/>
            <a:ext cx="5915025" cy="374355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022610"/>
            <a:ext cx="5915025" cy="1968648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2025-10-14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3612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395710"/>
            <a:ext cx="2914650" cy="5710124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395710"/>
            <a:ext cx="2914650" cy="5710124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2025-10-14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7988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79144"/>
            <a:ext cx="5915025" cy="173949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06137"/>
            <a:ext cx="2901255" cy="108119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287331"/>
            <a:ext cx="2901255" cy="4835169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06137"/>
            <a:ext cx="2915543" cy="108119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287331"/>
            <a:ext cx="2915543" cy="4835169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2025-10-14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7833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2025-10-14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5584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2025-10-14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03563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99969"/>
            <a:ext cx="2211884" cy="2099892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295769"/>
            <a:ext cx="3471863" cy="639550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699862"/>
            <a:ext cx="2211884" cy="50018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2025-10-14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07514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99969"/>
            <a:ext cx="2211884" cy="2099892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295769"/>
            <a:ext cx="3471863" cy="639550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699862"/>
            <a:ext cx="2211884" cy="50018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2025-10-14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6516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2025-10-14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2078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79142"/>
            <a:ext cx="1478756" cy="7626692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79142"/>
            <a:ext cx="4350544" cy="7626692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2025-10-14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4856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79144"/>
            <a:ext cx="5915025" cy="1739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395710"/>
            <a:ext cx="5915025" cy="57101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341240"/>
            <a:ext cx="1543050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38E474-CE64-4A46-AD28-98EEABAC7D86}" type="datetimeFigureOut">
              <a:rPr lang="ko-KR" altLang="en-US" smtClean="0"/>
              <a:t>2025-10-14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341240"/>
            <a:ext cx="2314575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341240"/>
            <a:ext cx="1543050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03652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olabs.co.kr/" TargetMode="External"/><Relationship Id="rId2" Type="http://schemas.openxmlformats.org/officeDocument/2006/relationships/hyperlink" Target="mailto:aaaa@tukorea.ac.kr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997BF5C4-FE7E-4980-95C4-E8D2A59C4C5F}"/>
              </a:ext>
            </a:extLst>
          </p:cNvPr>
          <p:cNvSpPr/>
          <p:nvPr/>
        </p:nvSpPr>
        <p:spPr>
          <a:xfrm>
            <a:off x="273050" y="897477"/>
            <a:ext cx="6311901" cy="183243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8CDDA21-3DB3-42FA-A0D1-773EBD64C34B}"/>
              </a:ext>
            </a:extLst>
          </p:cNvPr>
          <p:cNvSpPr txBox="1"/>
          <p:nvPr/>
        </p:nvSpPr>
        <p:spPr>
          <a:xfrm>
            <a:off x="0" y="358091"/>
            <a:ext cx="685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ROLABS (Robotics Laboratory, </a:t>
            </a:r>
            <a:r>
              <a:rPr lang="ko-KR" altLang="en-US" sz="24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로봇연구실</a:t>
            </a:r>
            <a:r>
              <a:rPr lang="en-US" altLang="ko-KR" sz="24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  <a:endParaRPr lang="ko-KR" altLang="en-US" sz="2400" dirty="0">
              <a:solidFill>
                <a:srgbClr val="0070C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8EFF869-0320-49F8-9F08-1F692F3490FA}"/>
              </a:ext>
            </a:extLst>
          </p:cNvPr>
          <p:cNvSpPr txBox="1"/>
          <p:nvPr/>
        </p:nvSpPr>
        <p:spPr>
          <a:xfrm>
            <a:off x="255596" y="1225350"/>
            <a:ext cx="39720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1. </a:t>
            </a:r>
            <a:r>
              <a:rPr lang="ko-KR" altLang="en-US" sz="1200" b="1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연구실 소개</a:t>
            </a:r>
            <a:r>
              <a:rPr lang="en-US" altLang="ko-KR" sz="1200" b="1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</a:p>
          <a:p>
            <a:r>
              <a:rPr lang="en-US" altLang="ko-KR" sz="1200" b="1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ROLABS</a:t>
            </a:r>
            <a:r>
              <a:rPr lang="ko-KR" altLang="en-US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en-US" altLang="ko-KR" sz="1200" b="1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Ro</a:t>
            </a:r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botics </a:t>
            </a:r>
            <a:r>
              <a:rPr lang="en-US" altLang="ko-KR" sz="1200" b="1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Lab</a:t>
            </a:r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oratory, </a:t>
            </a:r>
            <a:r>
              <a:rPr lang="ko-KR" altLang="en-US" sz="1200" b="1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로봇연구실</a:t>
            </a:r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</a:p>
          <a:p>
            <a:r>
              <a:rPr lang="ko-KR" altLang="en-US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지도교수 </a:t>
            </a:r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: </a:t>
            </a:r>
            <a:r>
              <a:rPr lang="ko-KR" altLang="en-US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기계설계공학부 강병훈 교수</a:t>
            </a:r>
            <a:endParaRPr lang="en-US" altLang="ko-KR" sz="1200" dirty="0">
              <a:solidFill>
                <a:srgbClr val="0070C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연구원 </a:t>
            </a:r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: </a:t>
            </a:r>
            <a:r>
              <a:rPr lang="ko-KR" altLang="en-US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현재 총 </a:t>
            </a:r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5</a:t>
            </a:r>
            <a:r>
              <a:rPr lang="ko-KR" altLang="en-US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명</a:t>
            </a:r>
            <a:endParaRPr lang="en-US" altLang="ko-KR" sz="1200" dirty="0">
              <a:solidFill>
                <a:srgbClr val="0070C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연구동영상 </a:t>
            </a:r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: </a:t>
            </a:r>
            <a:r>
              <a:rPr lang="en-US" altLang="ko-KR" sz="1200" dirty="0" err="1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Youtube</a:t>
            </a:r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에서 </a:t>
            </a:r>
            <a:r>
              <a:rPr lang="ko-KR" altLang="en-US" sz="1200" dirty="0" err="1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롤랩스</a:t>
            </a:r>
            <a:r>
              <a:rPr lang="ko-KR" altLang="en-US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or Rolabs </a:t>
            </a:r>
            <a:r>
              <a:rPr lang="ko-KR" altLang="en-US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검색</a:t>
            </a:r>
            <a:endParaRPr lang="en-US" altLang="ko-KR" sz="1200" dirty="0">
              <a:solidFill>
                <a:srgbClr val="0070C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en-US" altLang="ko-KR" sz="1200" dirty="0">
              <a:solidFill>
                <a:srgbClr val="0070C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15FC0FB4-05A9-492D-B02A-3D7F65C0DDF0}"/>
              </a:ext>
            </a:extLst>
          </p:cNvPr>
          <p:cNvSpPr/>
          <p:nvPr/>
        </p:nvSpPr>
        <p:spPr>
          <a:xfrm>
            <a:off x="0" y="8181037"/>
            <a:ext cx="6873500" cy="818501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100" dirty="0">
              <a:solidFill>
                <a:schemeClr val="bg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4613D07-6BDA-4FEB-B962-611CFAA41DF7}"/>
              </a:ext>
            </a:extLst>
          </p:cNvPr>
          <p:cNvSpPr txBox="1"/>
          <p:nvPr/>
        </p:nvSpPr>
        <p:spPr>
          <a:xfrm>
            <a:off x="134147" y="3542869"/>
            <a:ext cx="63119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200" b="1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3.</a:t>
            </a:r>
            <a:r>
              <a:rPr lang="ko-KR" altLang="en-US" sz="1200" b="1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모집대상 및 지원자격</a:t>
            </a:r>
            <a:r>
              <a:rPr lang="en-US" altLang="ko-KR" sz="1200" b="1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200" b="1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우대사항</a:t>
            </a:r>
            <a:r>
              <a:rPr lang="en-US" altLang="ko-KR" sz="1200" b="1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  </a:t>
            </a:r>
          </a:p>
          <a:p>
            <a:pPr algn="just"/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- </a:t>
            </a:r>
            <a:r>
              <a:rPr lang="ko-KR" altLang="en-US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기계설계공학과</a:t>
            </a:r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dirty="0" err="1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메카트로닉스</a:t>
            </a:r>
            <a:r>
              <a:rPr lang="ko-KR" altLang="en-US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공학과</a:t>
            </a:r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게임공학과</a:t>
            </a:r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전자공학과</a:t>
            </a:r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컴퓨터 공학과</a:t>
            </a:r>
            <a:endParaRPr lang="en-US" altLang="ko-KR" sz="1200" dirty="0">
              <a:solidFill>
                <a:srgbClr val="0070C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algn="just"/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- 2025</a:t>
            </a:r>
            <a:r>
              <a:rPr lang="ko-KR" altLang="en-US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학년 </a:t>
            </a:r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2</a:t>
            </a:r>
            <a:r>
              <a:rPr lang="ko-KR" altLang="en-US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학기 기준 학부 </a:t>
            </a:r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3</a:t>
            </a:r>
            <a:r>
              <a:rPr lang="ko-KR" altLang="en-US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학기 이상</a:t>
            </a:r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 </a:t>
            </a:r>
            <a:r>
              <a:rPr lang="ko-KR" altLang="en-US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단</a:t>
            </a:r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4</a:t>
            </a:r>
            <a:r>
              <a:rPr lang="ko-KR" altLang="en-US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학년의 경우 석사과정 희망자에 한함</a:t>
            </a:r>
            <a:endParaRPr lang="en-US" altLang="ko-KR" sz="1200" dirty="0">
              <a:solidFill>
                <a:srgbClr val="0070C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algn="just"/>
            <a:endParaRPr lang="en-US" altLang="ko-KR" sz="1200" dirty="0">
              <a:solidFill>
                <a:srgbClr val="0070C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1B5D8C8-203E-4373-A902-0FD0AD85990D}"/>
              </a:ext>
            </a:extLst>
          </p:cNvPr>
          <p:cNvSpPr txBox="1"/>
          <p:nvPr/>
        </p:nvSpPr>
        <p:spPr>
          <a:xfrm>
            <a:off x="134148" y="4317925"/>
            <a:ext cx="41106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200" b="1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4. </a:t>
            </a:r>
            <a:r>
              <a:rPr lang="ko-KR" altLang="en-US" sz="1200" b="1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혜택</a:t>
            </a:r>
            <a:endParaRPr lang="en-US" altLang="ko-KR" sz="1200" b="1" dirty="0">
              <a:solidFill>
                <a:srgbClr val="0070C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algn="just"/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- </a:t>
            </a:r>
            <a:r>
              <a:rPr lang="ko-KR" altLang="en-US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학생 인건비 지원 </a:t>
            </a:r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최대</a:t>
            </a:r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100</a:t>
            </a:r>
            <a:r>
              <a:rPr lang="ko-KR" altLang="en-US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만원</a:t>
            </a:r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/</a:t>
            </a:r>
            <a:r>
              <a:rPr lang="ko-KR" altLang="en-US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월</a:t>
            </a:r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</a:p>
          <a:p>
            <a:pPr algn="just"/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- </a:t>
            </a:r>
            <a:r>
              <a:rPr lang="ko-KR" altLang="en-US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첫 학기 연구지원장학금 전액 지원</a:t>
            </a:r>
            <a:endParaRPr lang="en-US" altLang="ko-KR" sz="1200" dirty="0">
              <a:solidFill>
                <a:srgbClr val="0070C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algn="just"/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-</a:t>
            </a:r>
            <a:r>
              <a:rPr lang="ko-KR" altLang="en-US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학술대회 및 컨퍼런스 참가비 지원</a:t>
            </a:r>
            <a:endParaRPr lang="en-US" altLang="ko-KR" sz="1200" dirty="0">
              <a:solidFill>
                <a:srgbClr val="0070C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algn="just"/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- </a:t>
            </a:r>
            <a:r>
              <a:rPr lang="ko-KR" altLang="en-US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논문 </a:t>
            </a:r>
            <a:r>
              <a:rPr lang="ko-KR" altLang="en-US" sz="1200" dirty="0" err="1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게재비</a:t>
            </a:r>
            <a:r>
              <a:rPr lang="ko-KR" altLang="en-US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지원 등</a:t>
            </a:r>
            <a:endParaRPr lang="en-US" altLang="ko-KR" sz="1200" dirty="0">
              <a:solidFill>
                <a:srgbClr val="0070C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8C88B6E-4C12-473B-9B54-391A53787BF0}"/>
              </a:ext>
            </a:extLst>
          </p:cNvPr>
          <p:cNvSpPr/>
          <p:nvPr/>
        </p:nvSpPr>
        <p:spPr>
          <a:xfrm>
            <a:off x="147987" y="6822660"/>
            <a:ext cx="6575866" cy="12402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D23C6275-EE1C-41F4-B9DC-B98F5903C60F}"/>
              </a:ext>
            </a:extLst>
          </p:cNvPr>
          <p:cNvSpPr/>
          <p:nvPr/>
        </p:nvSpPr>
        <p:spPr>
          <a:xfrm>
            <a:off x="147987" y="6410377"/>
            <a:ext cx="2041493" cy="4199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홍보 및 기타 사진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083537E-3037-4484-BEEA-E9B1066765EC}"/>
              </a:ext>
            </a:extLst>
          </p:cNvPr>
          <p:cNvSpPr txBox="1"/>
          <p:nvPr/>
        </p:nvSpPr>
        <p:spPr>
          <a:xfrm>
            <a:off x="134147" y="5518304"/>
            <a:ext cx="26717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200" b="1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6. </a:t>
            </a:r>
            <a:r>
              <a:rPr lang="ko-KR" altLang="en-US" sz="1200" b="1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연구실 </a:t>
            </a:r>
            <a:r>
              <a:rPr lang="ko-KR" altLang="en-US" sz="1200" b="1" dirty="0" err="1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졸업후</a:t>
            </a:r>
            <a:r>
              <a:rPr lang="ko-KR" altLang="en-US" sz="1200" b="1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취업현황 </a:t>
            </a:r>
            <a:endParaRPr lang="en-US" altLang="ko-KR" sz="1200" b="1" dirty="0">
              <a:solidFill>
                <a:srgbClr val="0070C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algn="just"/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 - </a:t>
            </a:r>
            <a:r>
              <a:rPr lang="ko-KR" altLang="en-US" sz="1200" dirty="0" err="1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생기원</a:t>
            </a:r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</a:p>
          <a:p>
            <a:pPr algn="just"/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 - KIST</a:t>
            </a:r>
          </a:p>
          <a:p>
            <a:pPr algn="just"/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 - </a:t>
            </a:r>
            <a:r>
              <a:rPr lang="ko-KR" altLang="en-US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해외연구소</a:t>
            </a:r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F1531FE-ECEB-4AA5-9A01-F577A9CF0AC4}"/>
              </a:ext>
            </a:extLst>
          </p:cNvPr>
          <p:cNvSpPr txBox="1"/>
          <p:nvPr/>
        </p:nvSpPr>
        <p:spPr>
          <a:xfrm>
            <a:off x="134147" y="8267121"/>
            <a:ext cx="63119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200" b="1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지원방법</a:t>
            </a:r>
            <a:endParaRPr lang="en-US" altLang="ko-KR" sz="1200" b="1" dirty="0">
              <a:solidFill>
                <a:schemeClr val="bg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algn="just"/>
            <a:r>
              <a:rPr lang="en-US" altLang="ko-KR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- </a:t>
            </a:r>
            <a:r>
              <a:rPr lang="ko-KR" altLang="en-US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담당자 </a:t>
            </a:r>
            <a:r>
              <a:rPr lang="en-US" altLang="ko-KR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: </a:t>
            </a:r>
            <a:r>
              <a:rPr lang="ko-KR" altLang="en-US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강병훈</a:t>
            </a:r>
            <a:r>
              <a:rPr lang="en-US" altLang="ko-KR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/ kangb</a:t>
            </a:r>
            <a:r>
              <a:rPr lang="en-US" altLang="ko-KR" sz="1200" u="sng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@tukorea.ac.kr</a:t>
            </a:r>
            <a:r>
              <a:rPr lang="en-US" altLang="ko-KR" sz="1200" u="sng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/ 010-6487-6367</a:t>
            </a:r>
            <a:r>
              <a:rPr lang="ko-KR" altLang="en-US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로 문의</a:t>
            </a:r>
            <a:endParaRPr lang="en-US" altLang="ko-KR" sz="1200" dirty="0">
              <a:solidFill>
                <a:schemeClr val="bg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algn="just"/>
            <a:r>
              <a:rPr lang="en-US" altLang="ko-KR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- </a:t>
            </a:r>
            <a:r>
              <a:rPr lang="ko-KR" altLang="en-US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신청기한</a:t>
            </a:r>
            <a:r>
              <a:rPr lang="en-US" altLang="ko-KR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: 2025</a:t>
            </a:r>
            <a:r>
              <a:rPr lang="ko-KR" altLang="en-US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년 </a:t>
            </a:r>
            <a:r>
              <a:rPr lang="en-US" altLang="ko-KR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12</a:t>
            </a:r>
            <a:r>
              <a:rPr lang="ko-KR" altLang="en-US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월 </a:t>
            </a:r>
            <a:r>
              <a:rPr lang="en-US" altLang="ko-KR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31</a:t>
            </a:r>
            <a:r>
              <a:rPr lang="ko-KR" altLang="en-US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일까지 </a:t>
            </a:r>
            <a:r>
              <a:rPr lang="en-US" altLang="ko-KR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조기 모집 시 모집 종료 예정</a:t>
            </a:r>
            <a:r>
              <a:rPr lang="en-US" altLang="ko-KR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F801C9F-1446-4CC2-9CB2-9985C8BFA8F8}"/>
              </a:ext>
            </a:extLst>
          </p:cNvPr>
          <p:cNvSpPr txBox="1"/>
          <p:nvPr/>
        </p:nvSpPr>
        <p:spPr>
          <a:xfrm>
            <a:off x="3261197" y="4371867"/>
            <a:ext cx="346265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200" b="1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5.</a:t>
            </a:r>
            <a:r>
              <a:rPr lang="ko-KR" altLang="en-US" sz="1200" b="1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연구성과</a:t>
            </a:r>
            <a:endParaRPr lang="en-US" altLang="ko-KR" sz="1200" b="1" dirty="0">
              <a:solidFill>
                <a:srgbClr val="0070C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354013" indent="-354013" algn="just"/>
            <a:r>
              <a:rPr lang="en-US" altLang="ko-KR" sz="9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[2025]: </a:t>
            </a:r>
            <a:r>
              <a:rPr lang="ko-KR" altLang="en-US" sz="900" dirty="0">
                <a:solidFill>
                  <a:srgbClr val="0070C0"/>
                </a:solidFill>
                <a:latin typeface="Arial Nova" panose="020B0504020202020204" pitchFamily="34" charset="0"/>
                <a:cs typeface="Arial" panose="020B0604020202020204" pitchFamily="34" charset="0"/>
              </a:rPr>
              <a:t>고체링크를 융합한 </a:t>
            </a:r>
            <a:r>
              <a:rPr lang="en-US" altLang="ko-KR" sz="900" dirty="0">
                <a:solidFill>
                  <a:srgbClr val="0070C0"/>
                </a:solidFill>
                <a:latin typeface="Arial Nova" panose="020B0504020202020204" pitchFamily="34" charset="0"/>
                <a:cs typeface="Arial" panose="020B0604020202020204" pitchFamily="34" charset="0"/>
              </a:rPr>
              <a:t>CDPR</a:t>
            </a:r>
            <a:r>
              <a:rPr lang="ko-KR" altLang="en-US" sz="900" dirty="0">
                <a:solidFill>
                  <a:srgbClr val="0070C0"/>
                </a:solidFill>
                <a:latin typeface="Arial Nova" panose="020B0504020202020204" pitchFamily="34" charset="0"/>
                <a:cs typeface="Arial" panose="020B0604020202020204" pitchFamily="34" charset="0"/>
              </a:rPr>
              <a:t>의 위치에 따른 고유진동수 해석</a:t>
            </a:r>
            <a:r>
              <a:rPr lang="en-US" altLang="ko-KR" sz="9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9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제어로봇시스템학회</a:t>
            </a:r>
            <a:endParaRPr lang="en-US" altLang="ko-KR" sz="900" dirty="0">
              <a:solidFill>
                <a:srgbClr val="0070C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354013" indent="-354013" algn="just"/>
            <a:r>
              <a:rPr lang="en-US" altLang="ko-KR" sz="9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[2025]: </a:t>
            </a:r>
            <a:r>
              <a:rPr lang="ko-KR" altLang="en-US" sz="9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굴착기 작업 자동화를 위한 경로 생성 및 제어 알고리즘 개발</a:t>
            </a:r>
            <a:r>
              <a:rPr lang="en-US" altLang="ko-KR" sz="9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9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제어로봇시스템학회</a:t>
            </a:r>
            <a:endParaRPr lang="en-US" altLang="ko-KR" sz="900" dirty="0">
              <a:solidFill>
                <a:srgbClr val="0070C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354013" indent="-354013" algn="just"/>
            <a:r>
              <a:rPr lang="en-US" altLang="ko-KR" sz="9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[2024]: </a:t>
            </a:r>
            <a:r>
              <a:rPr lang="ko-KR" altLang="en-US" sz="900" dirty="0" err="1">
                <a:solidFill>
                  <a:srgbClr val="0070C0"/>
                </a:solidFill>
              </a:rPr>
              <a:t>무인굴삭기</a:t>
            </a:r>
            <a:r>
              <a:rPr lang="ko-KR" altLang="en-US" sz="900" dirty="0">
                <a:solidFill>
                  <a:srgbClr val="0070C0"/>
                </a:solidFill>
              </a:rPr>
              <a:t> 조종특성에 관한 실험적 해석</a:t>
            </a:r>
            <a:r>
              <a:rPr lang="en-US" altLang="ko-KR" sz="9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9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제어로봇시스템학회</a:t>
            </a:r>
            <a:endParaRPr lang="en-US" altLang="ko-KR" sz="900" dirty="0">
              <a:solidFill>
                <a:srgbClr val="0070C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354013" indent="-354013" algn="just"/>
            <a:endParaRPr lang="en-US" altLang="ko-KR" sz="900" dirty="0">
              <a:solidFill>
                <a:srgbClr val="0070C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52F41BC-0918-4553-9465-BEF6FA1F5880}"/>
              </a:ext>
            </a:extLst>
          </p:cNvPr>
          <p:cNvSpPr txBox="1"/>
          <p:nvPr/>
        </p:nvSpPr>
        <p:spPr>
          <a:xfrm>
            <a:off x="3290097" y="5525488"/>
            <a:ext cx="26717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200" b="1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7. </a:t>
            </a:r>
            <a:r>
              <a:rPr lang="ko-KR" altLang="en-US" sz="1200" b="1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비고 </a:t>
            </a:r>
            <a:endParaRPr lang="en-US" altLang="ko-KR" sz="1200" b="1" dirty="0">
              <a:solidFill>
                <a:srgbClr val="0070C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algn="just"/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 - </a:t>
            </a:r>
            <a:r>
              <a:rPr lang="ko-KR" altLang="en-US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위치 </a:t>
            </a:r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: TIP</a:t>
            </a:r>
            <a:r>
              <a:rPr lang="ko-KR" altLang="en-US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510</a:t>
            </a:r>
            <a:r>
              <a:rPr lang="ko-KR" altLang="en-US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호</a:t>
            </a:r>
            <a:endParaRPr lang="en-US" altLang="ko-KR" sz="1200" dirty="0">
              <a:solidFill>
                <a:srgbClr val="0070C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algn="just"/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 - Homepage : </a:t>
            </a:r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  <a:hlinkClick r:id="rId3"/>
              </a:rPr>
              <a:t>www.rolabs.co.kr</a:t>
            </a:r>
            <a:endParaRPr lang="en-US" altLang="ko-KR" sz="1200" dirty="0">
              <a:solidFill>
                <a:srgbClr val="0070C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algn="just"/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 - </a:t>
            </a:r>
            <a:r>
              <a:rPr lang="ko-KR" altLang="en-US" sz="1200" dirty="0" err="1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참여시기</a:t>
            </a:r>
            <a:r>
              <a:rPr lang="ko-KR" altLang="en-US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조율 가능</a:t>
            </a:r>
            <a:endParaRPr lang="en-US" altLang="ko-KR" sz="1200" dirty="0">
              <a:solidFill>
                <a:srgbClr val="0070C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algn="just"/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 - </a:t>
            </a:r>
            <a:r>
              <a:rPr lang="ko-KR" altLang="en-US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모집인원 </a:t>
            </a:r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: 03</a:t>
            </a:r>
            <a:r>
              <a:rPr lang="ko-KR" altLang="en-US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명</a:t>
            </a:r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10F7FC8-884B-4957-80BB-B6E1F167A413}"/>
              </a:ext>
            </a:extLst>
          </p:cNvPr>
          <p:cNvSpPr txBox="1"/>
          <p:nvPr/>
        </p:nvSpPr>
        <p:spPr>
          <a:xfrm>
            <a:off x="226694" y="2512759"/>
            <a:ext cx="63119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200" b="1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2. </a:t>
            </a:r>
            <a:r>
              <a:rPr lang="ko-KR" altLang="en-US" sz="1200" b="1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연구분야</a:t>
            </a:r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</a:p>
          <a:p>
            <a:pPr marL="171450" indent="-171450" algn="just">
              <a:buFontTx/>
              <a:buChar char="-"/>
            </a:pPr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Real</a:t>
            </a:r>
            <a:r>
              <a:rPr lang="ko-KR" altLang="en-US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–Time Tele-operation</a:t>
            </a:r>
          </a:p>
          <a:p>
            <a:pPr marL="171450" indent="-171450" algn="just">
              <a:buFontTx/>
              <a:buChar char="-"/>
            </a:pPr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Unmanned Vehicle (ex, Drone, Automobile, Excavator ..) Control and Machine Control </a:t>
            </a:r>
          </a:p>
          <a:p>
            <a:pPr marL="171450" indent="-171450" algn="just">
              <a:buFontTx/>
              <a:buChar char="-"/>
            </a:pPr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Design and Analysis of Parallel Manipulator Robotic System.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FB962E33-E206-4C7D-A44E-4EF3491F56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776" y="7016234"/>
            <a:ext cx="2184490" cy="975051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774AB347-536B-4BB0-9B46-F46D2FD3A1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0681" y="6971396"/>
            <a:ext cx="1789179" cy="1064726"/>
          </a:xfrm>
          <a:prstGeom prst="rect">
            <a:avLst/>
          </a:prstGeom>
        </p:spPr>
      </p:pic>
      <p:pic>
        <p:nvPicPr>
          <p:cNvPr id="20" name="그림 16">
            <a:extLst>
              <a:ext uri="{FF2B5EF4-FFF2-40B4-BE49-F238E27FC236}">
                <a16:creationId xmlns:a16="http://schemas.microsoft.com/office/drawing/2014/main" id="{FE096DD0-473C-4B51-8E41-06E9FBADE6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13"/>
          <a:stretch>
            <a:fillRect/>
          </a:stretch>
        </p:blipFill>
        <p:spPr bwMode="auto">
          <a:xfrm>
            <a:off x="4480275" y="7005498"/>
            <a:ext cx="2174681" cy="1015663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79663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513</TotalTime>
  <Words>271</Words>
  <Application>Microsoft Office PowerPoint</Application>
  <PresentationFormat>사용자 지정</PresentationFormat>
  <Paragraphs>35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8" baseType="lpstr">
      <vt:lpstr>Pretendard</vt:lpstr>
      <vt:lpstr>맑은 고딕</vt:lpstr>
      <vt:lpstr>Arial</vt:lpstr>
      <vt:lpstr>Arial Nova</vt:lpstr>
      <vt:lpstr>Calibri</vt:lpstr>
      <vt:lpstr>Calibri Light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37</cp:revision>
  <cp:lastPrinted>2025-09-08T06:00:33Z</cp:lastPrinted>
  <dcterms:created xsi:type="dcterms:W3CDTF">2024-10-07T05:57:59Z</dcterms:created>
  <dcterms:modified xsi:type="dcterms:W3CDTF">2025-10-14T01:01:18Z</dcterms:modified>
</cp:coreProperties>
</file>