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</p:sldIdLst>
  <p:sldSz cx="6858000" cy="8999538"/>
  <p:notesSz cx="6808788" cy="99409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2020"/>
    <a:srgbClr val="597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보통 스타일 1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301" autoAdjust="0"/>
    <p:restoredTop sz="94660"/>
  </p:normalViewPr>
  <p:slideViewPr>
    <p:cSldViewPr snapToGrid="0">
      <p:cViewPr varScale="1">
        <p:scale>
          <a:sx n="158" d="100"/>
          <a:sy n="158" d="100"/>
        </p:scale>
        <p:origin x="642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72842"/>
            <a:ext cx="5829300" cy="313317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726842"/>
            <a:ext cx="5143500" cy="2172804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2025. 9. 12.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9901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2025. 9. 12.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7027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43638"/>
            <a:ext cx="5915025" cy="374355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022610"/>
            <a:ext cx="5915025" cy="1968648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2025. 9. 12.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3612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395710"/>
            <a:ext cx="2914650" cy="5710124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395710"/>
            <a:ext cx="2914650" cy="5710124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2025. 9. 12.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7988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79144"/>
            <a:ext cx="5915025" cy="173949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06137"/>
            <a:ext cx="2901255" cy="108119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287331"/>
            <a:ext cx="2901255" cy="4835169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06137"/>
            <a:ext cx="2915543" cy="108119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287331"/>
            <a:ext cx="2915543" cy="4835169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2025. 9. 12.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7833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2025. 9. 12.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5584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2025. 9. 12.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03563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99969"/>
            <a:ext cx="2211884" cy="2099892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295769"/>
            <a:ext cx="3471863" cy="639550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699862"/>
            <a:ext cx="2211884" cy="50018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2025. 9. 12.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07514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99969"/>
            <a:ext cx="2211884" cy="2099892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295769"/>
            <a:ext cx="3471863" cy="639550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699862"/>
            <a:ext cx="2211884" cy="50018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2025. 9. 12.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6516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2025. 9. 12.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2078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79142"/>
            <a:ext cx="1478756" cy="7626692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79142"/>
            <a:ext cx="4350544" cy="7626692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2025. 9. 12.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4856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79144"/>
            <a:ext cx="5915025" cy="1739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395710"/>
            <a:ext cx="5915025" cy="57101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341240"/>
            <a:ext cx="1543050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38E474-CE64-4A46-AD28-98EEABAC7D86}" type="datetimeFigureOut">
              <a:rPr lang="ko-KR" altLang="en-US" smtClean="0"/>
              <a:t>2025. 9. 12.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341240"/>
            <a:ext cx="2314575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341240"/>
            <a:ext cx="1543050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3652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997BF5C4-FE7E-4980-95C4-E8D2A59C4C5F}"/>
              </a:ext>
            </a:extLst>
          </p:cNvPr>
          <p:cNvSpPr/>
          <p:nvPr/>
        </p:nvSpPr>
        <p:spPr>
          <a:xfrm>
            <a:off x="273050" y="897477"/>
            <a:ext cx="6311901" cy="183243"/>
          </a:xfrm>
          <a:prstGeom prst="rect">
            <a:avLst/>
          </a:prstGeom>
          <a:solidFill>
            <a:srgbClr val="2020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8CDDA21-3DB3-42FA-A0D1-773EBD64C34B}"/>
              </a:ext>
            </a:extLst>
          </p:cNvPr>
          <p:cNvSpPr txBox="1"/>
          <p:nvPr/>
        </p:nvSpPr>
        <p:spPr>
          <a:xfrm>
            <a:off x="0" y="358091"/>
            <a:ext cx="685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dirty="0">
                <a:solidFill>
                  <a:srgbClr val="5971F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인터랙티브 미디어 연구실</a:t>
            </a:r>
            <a:r>
              <a:rPr lang="en-US" altLang="ko-KR" sz="2400" dirty="0">
                <a:solidFill>
                  <a:srgbClr val="5971F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(MIXLAB)</a:t>
            </a:r>
            <a:endParaRPr lang="ko-KR" altLang="en-US" sz="2400" dirty="0">
              <a:solidFill>
                <a:srgbClr val="5971FF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8EFF869-0320-49F8-9F08-1F692F3490FA}"/>
              </a:ext>
            </a:extLst>
          </p:cNvPr>
          <p:cNvSpPr txBox="1"/>
          <p:nvPr/>
        </p:nvSpPr>
        <p:spPr>
          <a:xfrm>
            <a:off x="255595" y="1225350"/>
            <a:ext cx="411066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rgbClr val="5971F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1. </a:t>
            </a:r>
            <a:r>
              <a:rPr lang="ko-KR" altLang="en-US" sz="1200" b="1" dirty="0">
                <a:solidFill>
                  <a:srgbClr val="5971F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연구실 소개</a:t>
            </a:r>
            <a:r>
              <a:rPr lang="en-US" altLang="ko-KR" sz="1200" b="1" dirty="0">
                <a:solidFill>
                  <a:srgbClr val="5971F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</a:p>
          <a:p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인터랙티브 미디어 연구실인 </a:t>
            </a:r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MIXLAB</a:t>
            </a:r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은 디자인과 구현을 통해</a:t>
            </a:r>
            <a:endParaRPr lang="en-US" altLang="ko-KR" sz="1200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상호작용 매체에 의한 사용자 경험을 연구하는 연구실입니다</a:t>
            </a:r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  <a:p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모바일 및 웹</a:t>
            </a:r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AI</a:t>
            </a:r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기반 서비스 및 도구</a:t>
            </a:r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</a:t>
            </a:r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실감미디어 등 디지털 </a:t>
            </a:r>
            <a:endParaRPr lang="en-US" altLang="ko-KR" sz="1200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경험과 관련된 다양한 서비스를 디자인</a:t>
            </a:r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</a:t>
            </a:r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구현</a:t>
            </a:r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</a:t>
            </a:r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평가합니다</a:t>
            </a:r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  <a:p>
            <a:r>
              <a:rPr lang="ko-KR" altLang="en-US" sz="1200" dirty="0" err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이문환</a:t>
            </a:r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</a:t>
            </a:r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김한종 교수님과 석사과정 및 학부연구생 등 </a:t>
            </a:r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2025</a:t>
            </a:r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년</a:t>
            </a:r>
            <a:endParaRPr lang="en-US" altLang="ko-KR" sz="1200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현재 </a:t>
            </a:r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14</a:t>
            </a:r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명의 구성원이 사용자 경험 분야를 연구하고 있습니다</a:t>
            </a:r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  <a:endParaRPr lang="en-US" altLang="ko-KR" sz="1200" dirty="0">
              <a:solidFill>
                <a:srgbClr val="0070C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15FC0FB4-05A9-492D-B02A-3D7F65C0DDF0}"/>
              </a:ext>
            </a:extLst>
          </p:cNvPr>
          <p:cNvSpPr/>
          <p:nvPr/>
        </p:nvSpPr>
        <p:spPr>
          <a:xfrm>
            <a:off x="0" y="8181037"/>
            <a:ext cx="6873500" cy="818501"/>
          </a:xfrm>
          <a:prstGeom prst="rect">
            <a:avLst/>
          </a:prstGeom>
          <a:solidFill>
            <a:srgbClr val="2020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100" dirty="0">
              <a:solidFill>
                <a:schemeClr val="bg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4613D07-6BDA-4FEB-B962-611CFAA41DF7}"/>
              </a:ext>
            </a:extLst>
          </p:cNvPr>
          <p:cNvSpPr txBox="1"/>
          <p:nvPr/>
        </p:nvSpPr>
        <p:spPr>
          <a:xfrm>
            <a:off x="255596" y="3687246"/>
            <a:ext cx="63119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200" b="1" dirty="0">
                <a:solidFill>
                  <a:srgbClr val="5971F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3.</a:t>
            </a:r>
            <a:r>
              <a:rPr lang="ko-KR" altLang="en-US" sz="1200" b="1" dirty="0">
                <a:solidFill>
                  <a:srgbClr val="5971F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모집대상 및 지원자격</a:t>
            </a:r>
            <a:r>
              <a:rPr lang="en-US" altLang="ko-KR" sz="1200" b="1" dirty="0">
                <a:solidFill>
                  <a:srgbClr val="5971F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디자인공학부 또는 </a:t>
            </a:r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SW</a:t>
            </a:r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대학 학부</a:t>
            </a:r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/</a:t>
            </a:r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석사과정 학생</a:t>
            </a:r>
            <a:endParaRPr lang="en-US" altLang="ko-KR" sz="1200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2026</a:t>
            </a:r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년 기준 학부 </a:t>
            </a:r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3</a:t>
            </a:r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학년 이상</a:t>
            </a:r>
            <a:endParaRPr lang="en-US" altLang="ko-KR" sz="1200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1B5D8C8-203E-4373-A902-0FD0AD85990D}"/>
              </a:ext>
            </a:extLst>
          </p:cNvPr>
          <p:cNvSpPr txBox="1"/>
          <p:nvPr/>
        </p:nvSpPr>
        <p:spPr>
          <a:xfrm>
            <a:off x="255597" y="4456227"/>
            <a:ext cx="41106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200" b="1" dirty="0">
                <a:solidFill>
                  <a:srgbClr val="5971F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4. </a:t>
            </a:r>
            <a:r>
              <a:rPr lang="ko-KR" altLang="en-US" sz="1200" b="1" dirty="0">
                <a:solidFill>
                  <a:srgbClr val="5971F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혜택</a:t>
            </a:r>
            <a:endParaRPr lang="en-US" altLang="ko-KR" sz="1200" b="1" dirty="0">
              <a:solidFill>
                <a:srgbClr val="5971FF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학생 인건비 지원</a:t>
            </a:r>
            <a:endParaRPr lang="en-US" altLang="ko-KR" sz="1200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학술대회 참가비 지원 </a:t>
            </a:r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디자인학회</a:t>
            </a:r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/HCI</a:t>
            </a:r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학회</a:t>
            </a:r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연구와 관련된 장비</a:t>
            </a:r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/SW </a:t>
            </a:r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지원</a:t>
            </a:r>
            <a:endParaRPr lang="en-US" altLang="ko-KR" sz="1200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083537E-3037-4484-BEEA-E9B1066765EC}"/>
              </a:ext>
            </a:extLst>
          </p:cNvPr>
          <p:cNvSpPr txBox="1"/>
          <p:nvPr/>
        </p:nvSpPr>
        <p:spPr>
          <a:xfrm>
            <a:off x="255596" y="5409874"/>
            <a:ext cx="305404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200" b="1" dirty="0">
                <a:solidFill>
                  <a:srgbClr val="5971F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6. </a:t>
            </a:r>
            <a:r>
              <a:rPr lang="ko-KR" altLang="en-US" sz="1200" b="1" dirty="0">
                <a:solidFill>
                  <a:srgbClr val="5971F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대표 연구성과</a:t>
            </a:r>
            <a:endParaRPr lang="en-US" altLang="ko-KR" sz="1200" b="1" dirty="0">
              <a:solidFill>
                <a:srgbClr val="5971FF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(2025) AI </a:t>
            </a:r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기반 디자인 툴에 대한 디자인 고려사항 도출</a:t>
            </a:r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: </a:t>
            </a:r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디자인 기획 단계를 중심으로</a:t>
            </a:r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Archives of Design Research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(2021) </a:t>
            </a:r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감염병 대응 </a:t>
            </a:r>
            <a:r>
              <a:rPr lang="ko-KR" altLang="en-US" sz="1200" dirty="0" err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임시음압격리병동의</a:t>
            </a:r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디자인 요구사항 도출 및 콘셉트 시나리오 탐색</a:t>
            </a:r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Archives of Design Research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F1531FE-ECEB-4AA5-9A01-F577A9CF0AC4}"/>
              </a:ext>
            </a:extLst>
          </p:cNvPr>
          <p:cNvSpPr txBox="1"/>
          <p:nvPr/>
        </p:nvSpPr>
        <p:spPr>
          <a:xfrm>
            <a:off x="134147" y="8267121"/>
            <a:ext cx="64333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200" b="1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지원방법</a:t>
            </a:r>
            <a:endParaRPr lang="en-US" altLang="ko-KR" sz="1200" b="1" dirty="0">
              <a:solidFill>
                <a:schemeClr val="bg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algn="just"/>
            <a:r>
              <a:rPr lang="en-US" altLang="ko-KR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- </a:t>
            </a:r>
            <a:r>
              <a:rPr lang="ko-KR" altLang="en-US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담당자 </a:t>
            </a:r>
            <a:r>
              <a:rPr lang="en-US" altLang="ko-KR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: </a:t>
            </a:r>
            <a:r>
              <a:rPr lang="ko-KR" altLang="en-US" sz="1200" dirty="0" err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이문환교수</a:t>
            </a:r>
            <a:r>
              <a:rPr lang="en-US" altLang="ko-KR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en-US" altLang="ko-KR" sz="1200" dirty="0" err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moonhwanlee@tukorea.ac.kr</a:t>
            </a:r>
            <a:r>
              <a:rPr lang="en-US" altLang="ko-KR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  <a:r>
              <a:rPr lang="ko-KR" altLang="en-US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en-US" altLang="ko-KR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/ </a:t>
            </a:r>
            <a:r>
              <a:rPr lang="ko-KR" altLang="en-US" sz="1200" dirty="0" err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김한종교수</a:t>
            </a:r>
            <a:r>
              <a:rPr lang="en-US" altLang="ko-KR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en-US" altLang="ko-KR" sz="1200" dirty="0" err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hanjongkim@tukorea.ac.kr</a:t>
            </a:r>
            <a:r>
              <a:rPr lang="en-US" altLang="ko-KR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</a:p>
          <a:p>
            <a:pPr algn="just"/>
            <a:r>
              <a:rPr lang="en-US" altLang="ko-KR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- </a:t>
            </a:r>
            <a:r>
              <a:rPr lang="ko-KR" altLang="en-US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신청기한</a:t>
            </a:r>
            <a:r>
              <a:rPr lang="en-US" altLang="ko-KR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: 2025</a:t>
            </a:r>
            <a:r>
              <a:rPr lang="ko-KR" altLang="en-US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년 </a:t>
            </a:r>
            <a:r>
              <a:rPr lang="en-US" altLang="ko-KR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11</a:t>
            </a:r>
            <a:r>
              <a:rPr lang="ko-KR" altLang="en-US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월 </a:t>
            </a:r>
            <a:r>
              <a:rPr lang="en-US" altLang="ko-KR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30</a:t>
            </a:r>
            <a:r>
              <a:rPr lang="ko-KR" altLang="en-US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까지 </a:t>
            </a:r>
            <a:r>
              <a:rPr lang="en-US" altLang="ko-KR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조기 모집 시 모집 종료 예정</a:t>
            </a:r>
            <a:r>
              <a:rPr lang="en-US" altLang="ko-KR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F801C9F-1446-4CC2-9CB2-9985C8BFA8F8}"/>
              </a:ext>
            </a:extLst>
          </p:cNvPr>
          <p:cNvSpPr txBox="1"/>
          <p:nvPr/>
        </p:nvSpPr>
        <p:spPr>
          <a:xfrm>
            <a:off x="3382646" y="4456226"/>
            <a:ext cx="32197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200" b="1" dirty="0">
                <a:solidFill>
                  <a:srgbClr val="5971F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5.</a:t>
            </a:r>
            <a:r>
              <a:rPr lang="ko-KR" altLang="en-US" sz="1200" b="1" dirty="0">
                <a:solidFill>
                  <a:srgbClr val="5971F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대표 산학협력 실적</a:t>
            </a:r>
            <a:endParaRPr lang="en-US" altLang="ko-KR" sz="1200" b="1" dirty="0">
              <a:solidFill>
                <a:srgbClr val="5971FF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이동형 </a:t>
            </a:r>
            <a:r>
              <a:rPr lang="ko-KR" altLang="en-US" sz="1200" dirty="0" err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음압병동의</a:t>
            </a:r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UX</a:t>
            </a:r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전략 수립 </a:t>
            </a:r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(KAIST)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한국기계연구원 공학설계 </a:t>
            </a:r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SW</a:t>
            </a:r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디자인</a:t>
            </a:r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(KIMM)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AI</a:t>
            </a:r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기반 </a:t>
            </a:r>
            <a:r>
              <a:rPr lang="ko-KR" altLang="en-US" sz="1200" dirty="0" err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영단어</a:t>
            </a:r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학습 모듈 개발</a:t>
            </a:r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(</a:t>
            </a:r>
            <a:r>
              <a:rPr lang="en-US" altLang="ko-KR" sz="1200" dirty="0" err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Vocapod</a:t>
            </a:r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10F7FC8-884B-4957-80BB-B6E1F167A413}"/>
              </a:ext>
            </a:extLst>
          </p:cNvPr>
          <p:cNvSpPr txBox="1"/>
          <p:nvPr/>
        </p:nvSpPr>
        <p:spPr>
          <a:xfrm>
            <a:off x="226694" y="2733599"/>
            <a:ext cx="63119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200" b="1" dirty="0">
                <a:solidFill>
                  <a:srgbClr val="5971F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2. </a:t>
            </a:r>
            <a:r>
              <a:rPr lang="ko-KR" altLang="en-US" sz="1200" b="1" dirty="0">
                <a:solidFill>
                  <a:srgbClr val="5971F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연구분야</a:t>
            </a:r>
            <a:r>
              <a:rPr lang="en-US" altLang="ko-KR" sz="1200" b="1" dirty="0">
                <a:solidFill>
                  <a:srgbClr val="5971F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User Experience for Mobile &amp; Web Service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AI-based Design Methods &amp; Tools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Interaction with Extended Reality (XR)</a:t>
            </a: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9FBC703B-1868-6B91-CDE9-A99D86B8BDDE}"/>
              </a:ext>
            </a:extLst>
          </p:cNvPr>
          <p:cNvGrpSpPr/>
          <p:nvPr/>
        </p:nvGrpSpPr>
        <p:grpSpPr>
          <a:xfrm>
            <a:off x="4698837" y="1593848"/>
            <a:ext cx="1532937" cy="899887"/>
            <a:chOff x="4698837" y="1674608"/>
            <a:chExt cx="1532937" cy="899887"/>
          </a:xfrm>
        </p:grpSpPr>
        <p:pic>
          <p:nvPicPr>
            <p:cNvPr id="1030" name="Picture 6" descr="MIXLAB Logo">
              <a:extLst>
                <a:ext uri="{FF2B5EF4-FFF2-40B4-BE49-F238E27FC236}">
                  <a16:creationId xmlns:a16="http://schemas.microsoft.com/office/drawing/2014/main" id="{0BC66BC9-632C-5BE9-27FE-D9E355D8628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8837" y="1674608"/>
              <a:ext cx="1532937" cy="6131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02BCEC0-03F3-B159-7E23-3A59217CC902}"/>
                </a:ext>
              </a:extLst>
            </p:cNvPr>
            <p:cNvSpPr txBox="1"/>
            <p:nvPr/>
          </p:nvSpPr>
          <p:spPr>
            <a:xfrm>
              <a:off x="4897216" y="2297496"/>
              <a:ext cx="113617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 err="1">
                  <a:solidFill>
                    <a:srgbClr val="5971FF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mixlab</a:t>
              </a:r>
              <a:r>
                <a:rPr lang="en-US" altLang="ko-KR" sz="1200" dirty="0" err="1">
                  <a:solidFill>
                    <a:srgbClr val="5971FF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.media</a:t>
              </a:r>
              <a:endParaRPr lang="en-US" altLang="ko-KR" sz="1200" dirty="0">
                <a:solidFill>
                  <a:srgbClr val="5971F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5363DBC7-1BAE-A9E8-7A5E-D111F6198D46}"/>
              </a:ext>
            </a:extLst>
          </p:cNvPr>
          <p:cNvSpPr txBox="1"/>
          <p:nvPr/>
        </p:nvSpPr>
        <p:spPr>
          <a:xfrm>
            <a:off x="3382644" y="5409874"/>
            <a:ext cx="30540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200" b="1" dirty="0">
                <a:solidFill>
                  <a:srgbClr val="5971F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7. </a:t>
            </a:r>
            <a:r>
              <a:rPr lang="ko-KR" altLang="en-US" sz="1200" b="1" dirty="0">
                <a:solidFill>
                  <a:srgbClr val="5971F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대표 활동</a:t>
            </a:r>
            <a:endParaRPr lang="en-US" altLang="ko-KR" sz="1200" b="1" dirty="0">
              <a:solidFill>
                <a:srgbClr val="5971FF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디자인학회 학술발표대회 또는</a:t>
            </a:r>
            <a:b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</a:br>
            <a:r>
              <a:rPr lang="ko-KR" altLang="en-US" sz="1200" dirty="0" err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학부생논문발표대회</a:t>
            </a:r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논문발표</a:t>
            </a:r>
            <a:endParaRPr lang="en-US" altLang="ko-KR" sz="1200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HCI</a:t>
            </a:r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학회 </a:t>
            </a:r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Creative Awards </a:t>
            </a:r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전시</a:t>
            </a:r>
            <a:endParaRPr lang="en-US" altLang="ko-KR" sz="1200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전문학술논문지 투고</a:t>
            </a:r>
            <a:endParaRPr lang="en-US" altLang="ko-KR" sz="1200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디자인 공모전 출품</a:t>
            </a:r>
            <a:endParaRPr lang="en-US" altLang="ko-KR" sz="1200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A7428A89-34D2-91E8-2DD6-3F8FD69029DC}"/>
              </a:ext>
            </a:extLst>
          </p:cNvPr>
          <p:cNvGrpSpPr/>
          <p:nvPr/>
        </p:nvGrpSpPr>
        <p:grpSpPr>
          <a:xfrm>
            <a:off x="347801" y="7004375"/>
            <a:ext cx="6162398" cy="967155"/>
            <a:chOff x="293347" y="7004375"/>
            <a:chExt cx="6162398" cy="967155"/>
          </a:xfrm>
        </p:grpSpPr>
        <p:pic>
          <p:nvPicPr>
            <p:cNvPr id="1032" name="Picture 8">
              <a:extLst>
                <a:ext uri="{FF2B5EF4-FFF2-40B4-BE49-F238E27FC236}">
                  <a16:creationId xmlns:a16="http://schemas.microsoft.com/office/drawing/2014/main" id="{550ADCE9-8B50-6AD4-A52D-8DDA8104FD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9567" y="7004375"/>
              <a:ext cx="1650775" cy="9671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4" name="Picture 10">
              <a:extLst>
                <a:ext uri="{FF2B5EF4-FFF2-40B4-BE49-F238E27FC236}">
                  <a16:creationId xmlns:a16="http://schemas.microsoft.com/office/drawing/2014/main" id="{A1FCCCB6-9E79-75E1-D5EB-8AE0F5ED42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29000" y="7004375"/>
              <a:ext cx="1654781" cy="9656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6" name="Picture 12">
              <a:extLst>
                <a:ext uri="{FF2B5EF4-FFF2-40B4-BE49-F238E27FC236}">
                  <a16:creationId xmlns:a16="http://schemas.microsoft.com/office/drawing/2014/main" id="{74BBD668-1556-CD1B-F574-05EC8E12264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3347" y="7004376"/>
              <a:ext cx="1287563" cy="9656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0" name="Picture 16">
              <a:extLst>
                <a:ext uri="{FF2B5EF4-FFF2-40B4-BE49-F238E27FC236}">
                  <a16:creationId xmlns:a16="http://schemas.microsoft.com/office/drawing/2014/main" id="{6E732B9E-37EF-C27B-D3EE-6F73FD5171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8433" y="7004375"/>
              <a:ext cx="1277312" cy="9656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079663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499</TotalTime>
  <Words>271</Words>
  <Application>Microsoft Macintosh PowerPoint</Application>
  <PresentationFormat>사용자 지정</PresentationFormat>
  <Paragraphs>35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Pretendard</vt:lpstr>
      <vt:lpstr>Arial</vt:lpstr>
      <vt:lpstr>Calibri</vt:lpstr>
      <vt:lpstr>Calibri Light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김한종(A0387)</cp:lastModifiedBy>
  <cp:revision>79</cp:revision>
  <cp:lastPrinted>2025-09-08T06:00:33Z</cp:lastPrinted>
  <dcterms:created xsi:type="dcterms:W3CDTF">2024-10-07T05:57:59Z</dcterms:created>
  <dcterms:modified xsi:type="dcterms:W3CDTF">2025-09-12T03:57:15Z</dcterms:modified>
</cp:coreProperties>
</file>