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</p:sldIdLst>
  <p:sldSz cx="6858000" cy="8999538"/>
  <p:notesSz cx="6808788" cy="9940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2" d="100"/>
          <a:sy n="82" d="100"/>
        </p:scale>
        <p:origin x="301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72842"/>
            <a:ext cx="5829300" cy="313317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726842"/>
            <a:ext cx="5143500" cy="2172804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2025-10-01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9901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2025-10-01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7027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43638"/>
            <a:ext cx="5915025" cy="374355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022610"/>
            <a:ext cx="5915025" cy="196864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2025-10-01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3612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395710"/>
            <a:ext cx="2914650" cy="5710124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395710"/>
            <a:ext cx="2914650" cy="5710124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2025-10-01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7988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79144"/>
            <a:ext cx="5915025" cy="173949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06137"/>
            <a:ext cx="2901255" cy="108119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287331"/>
            <a:ext cx="2901255" cy="4835169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06137"/>
            <a:ext cx="2915543" cy="108119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287331"/>
            <a:ext cx="2915543" cy="4835169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2025-10-01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7833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2025-10-01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5584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2025-10-01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0356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99969"/>
            <a:ext cx="2211884" cy="2099892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295769"/>
            <a:ext cx="3471863" cy="639550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699862"/>
            <a:ext cx="2211884" cy="50018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2025-10-01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7514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99969"/>
            <a:ext cx="2211884" cy="2099892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295769"/>
            <a:ext cx="3471863" cy="639550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699862"/>
            <a:ext cx="2211884" cy="50018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2025-10-01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6516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2025-10-01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2078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79142"/>
            <a:ext cx="1478756" cy="7626692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79142"/>
            <a:ext cx="4350544" cy="7626692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2025-10-01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4856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79144"/>
            <a:ext cx="5915025" cy="1739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395710"/>
            <a:ext cx="5915025" cy="57101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341240"/>
            <a:ext cx="1543050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38E474-CE64-4A46-AD28-98EEABAC7D86}" type="datetimeFigureOut">
              <a:rPr lang="ko-KR" altLang="en-US" smtClean="0"/>
              <a:t>2025-10-01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341240"/>
            <a:ext cx="2314575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341240"/>
            <a:ext cx="1543050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3652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mailto:aaaa@tukorea.ac.kr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997BF5C4-FE7E-4980-95C4-E8D2A59C4C5F}"/>
              </a:ext>
            </a:extLst>
          </p:cNvPr>
          <p:cNvSpPr/>
          <p:nvPr/>
        </p:nvSpPr>
        <p:spPr>
          <a:xfrm>
            <a:off x="273050" y="897477"/>
            <a:ext cx="6311901" cy="18324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CDDA21-3DB3-42FA-A0D1-773EBD64C34B}"/>
              </a:ext>
            </a:extLst>
          </p:cNvPr>
          <p:cNvSpPr txBox="1"/>
          <p:nvPr/>
        </p:nvSpPr>
        <p:spPr>
          <a:xfrm>
            <a:off x="0" y="358091"/>
            <a:ext cx="685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 err="1"/>
              <a:t>환경내구금속연구실</a:t>
            </a:r>
            <a:r>
              <a:rPr lang="ko-KR" altLang="en-US" sz="2400" b="1" dirty="0"/>
              <a:t> </a:t>
            </a:r>
            <a:r>
              <a:rPr lang="en-US" altLang="ko-KR" sz="2400" b="1" dirty="0"/>
              <a:t>(EDM-Lab)</a:t>
            </a:r>
            <a:endParaRPr lang="ko-KR" altLang="en-US" sz="2400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8EFF869-0320-49F8-9F08-1F692F3490FA}"/>
              </a:ext>
            </a:extLst>
          </p:cNvPr>
          <p:cNvSpPr txBox="1"/>
          <p:nvPr/>
        </p:nvSpPr>
        <p:spPr>
          <a:xfrm>
            <a:off x="226694" y="1201904"/>
            <a:ext cx="44688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just">
              <a:buAutoNum type="arabicPeriod"/>
            </a:pPr>
            <a:r>
              <a:rPr lang="ko-KR" altLang="en-US" sz="1200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연구실 소개</a:t>
            </a:r>
            <a:r>
              <a:rPr lang="en-US" altLang="ko-KR" sz="1200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</a:p>
          <a:p>
            <a:pPr marL="228600" indent="-228600" algn="just">
              <a:buAutoNum type="arabicPeriod"/>
            </a:pPr>
            <a:endParaRPr lang="en-US" altLang="ko-KR" sz="1200" b="1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>
              <a:buNone/>
            </a:pPr>
            <a:r>
              <a:rPr lang="ko-KR" altLang="en-US" sz="1200" b="1" dirty="0"/>
              <a:t>   </a:t>
            </a:r>
            <a:r>
              <a:rPr lang="ko-KR" altLang="en-US" sz="1200" b="1" dirty="0" err="1"/>
              <a:t>환경내구금속연구실</a:t>
            </a:r>
            <a:r>
              <a:rPr lang="ko-KR" altLang="en-US" sz="1200" b="1" dirty="0"/>
              <a:t> </a:t>
            </a:r>
            <a:r>
              <a:rPr lang="en-US" altLang="ko-KR" sz="1200" b="1" dirty="0"/>
              <a:t>(EDM-Lab)</a:t>
            </a:r>
            <a:r>
              <a:rPr lang="ko-KR" altLang="en-US" sz="1200" dirty="0"/>
              <a:t>은 부식 및 환경유발균열 등 </a:t>
            </a:r>
            <a:r>
              <a:rPr lang="ko-KR" altLang="en-US" sz="1200" b="1" dirty="0"/>
              <a:t>내환경 신뢰성 평가</a:t>
            </a:r>
            <a:r>
              <a:rPr lang="ko-KR" altLang="en-US" sz="1200" dirty="0"/>
              <a:t>를 중심으로 </a:t>
            </a:r>
            <a:r>
              <a:rPr lang="ko-KR" altLang="en-US" sz="1200" b="1" dirty="0"/>
              <a:t>차세대 </a:t>
            </a:r>
            <a:r>
              <a:rPr lang="ko-KR" altLang="en-US" sz="1200" b="1" dirty="0" err="1"/>
              <a:t>모빌리티용</a:t>
            </a:r>
            <a:r>
              <a:rPr lang="ko-KR" altLang="en-US" sz="1200" b="1" dirty="0"/>
              <a:t> 초고강도강</a:t>
            </a:r>
            <a:r>
              <a:rPr lang="en-US" altLang="ko-KR" sz="1200" dirty="0"/>
              <a:t>, </a:t>
            </a:r>
            <a:r>
              <a:rPr lang="ko-KR" altLang="en-US" sz="1200" b="1" dirty="0"/>
              <a:t>수소에너지 재료</a:t>
            </a:r>
            <a:r>
              <a:rPr lang="en-US" altLang="ko-KR" sz="1200" dirty="0"/>
              <a:t>, </a:t>
            </a:r>
            <a:r>
              <a:rPr lang="ko-KR" altLang="en-US" sz="1200" b="1" dirty="0"/>
              <a:t>내부식구조재</a:t>
            </a:r>
            <a:r>
              <a:rPr lang="ko-KR" altLang="en-US" sz="1200" dirty="0"/>
              <a:t>의 </a:t>
            </a:r>
            <a:r>
              <a:rPr lang="ko-KR" altLang="en-US" sz="1200" b="1" dirty="0" err="1"/>
              <a:t>고내식성</a:t>
            </a:r>
            <a:r>
              <a:rPr lang="en-US" altLang="ko-KR" sz="1200" b="1" dirty="0"/>
              <a:t>·</a:t>
            </a:r>
            <a:r>
              <a:rPr lang="ko-KR" altLang="en-US" sz="1200" b="1" dirty="0"/>
              <a:t>고신뢰성 금속소재 개발 및 수명 예측 기술</a:t>
            </a:r>
            <a:r>
              <a:rPr lang="ko-KR" altLang="en-US" sz="1200" dirty="0"/>
              <a:t>을 연구합니다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탄소중립 시대를 선도할 </a:t>
            </a:r>
            <a:r>
              <a:rPr lang="ko-KR" altLang="en-US" sz="1200" b="1" dirty="0"/>
              <a:t>내환경 내구 금속소재 전문 연구실</a:t>
            </a:r>
            <a:r>
              <a:rPr lang="ko-KR" altLang="en-US" sz="1200" dirty="0"/>
              <a:t>입니다</a:t>
            </a:r>
            <a:r>
              <a:rPr lang="en-US" altLang="ko-KR" sz="1200" dirty="0"/>
              <a:t>.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15FC0FB4-05A9-492D-B02A-3D7F65C0DDF0}"/>
              </a:ext>
            </a:extLst>
          </p:cNvPr>
          <p:cNvSpPr/>
          <p:nvPr/>
        </p:nvSpPr>
        <p:spPr>
          <a:xfrm>
            <a:off x="0" y="8181037"/>
            <a:ext cx="6873500" cy="81850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100" dirty="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4613D07-6BDA-4FEB-B962-611CFAA41DF7}"/>
              </a:ext>
            </a:extLst>
          </p:cNvPr>
          <p:cNvSpPr txBox="1"/>
          <p:nvPr/>
        </p:nvSpPr>
        <p:spPr>
          <a:xfrm>
            <a:off x="226694" y="3781483"/>
            <a:ext cx="6311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3. </a:t>
            </a:r>
            <a:r>
              <a:rPr lang="ko-KR" altLang="en-US" sz="1200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모집대상 및 지원자격</a:t>
            </a:r>
            <a:r>
              <a:rPr lang="en-US" altLang="ko-KR" sz="1200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200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우대사항</a:t>
            </a:r>
            <a:r>
              <a:rPr lang="en-US" altLang="ko-KR" sz="1200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</a:p>
          <a:p>
            <a:pPr algn="just"/>
            <a:r>
              <a:rPr lang="en-US" altLang="ko-KR" sz="1200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</a:t>
            </a:r>
          </a:p>
          <a:p>
            <a:pPr algn="just"/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- 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학과 무관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(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신소재공학과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endParaRPr lang="en-US" altLang="ko-KR" sz="1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- 2025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학년 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학기 기준 학부 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학년 이상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단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4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학년의 경우 석사과정 희망자에 한함</a:t>
            </a:r>
            <a:endParaRPr lang="en-US" altLang="ko-KR" sz="1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endParaRPr lang="en-US" altLang="ko-KR" sz="1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1B5D8C8-203E-4373-A902-0FD0AD85990D}"/>
              </a:ext>
            </a:extLst>
          </p:cNvPr>
          <p:cNvSpPr txBox="1"/>
          <p:nvPr/>
        </p:nvSpPr>
        <p:spPr>
          <a:xfrm>
            <a:off x="226694" y="4700522"/>
            <a:ext cx="41106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4. </a:t>
            </a:r>
            <a:r>
              <a:rPr lang="ko-KR" altLang="en-US" sz="1200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혜택</a:t>
            </a:r>
            <a:endParaRPr lang="en-US" altLang="ko-KR" sz="1200" b="1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endParaRPr lang="en-US" altLang="ko-KR" sz="1200" b="1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 인건비 지원</a:t>
            </a:r>
            <a:endParaRPr lang="en-US" altLang="ko-KR" sz="1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학술대회 및 컨퍼런스 참가비 지원</a:t>
            </a:r>
            <a:endParaRPr lang="en-US" altLang="ko-KR" sz="1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논문 </a:t>
            </a:r>
            <a:r>
              <a:rPr lang="ko-KR" altLang="en-US" sz="1200" dirty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게재비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지원 등</a:t>
            </a:r>
            <a:endParaRPr lang="en-US" altLang="ko-KR" sz="1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083537E-3037-4484-BEEA-E9B1066765EC}"/>
              </a:ext>
            </a:extLst>
          </p:cNvPr>
          <p:cNvSpPr txBox="1"/>
          <p:nvPr/>
        </p:nvSpPr>
        <p:spPr>
          <a:xfrm>
            <a:off x="226694" y="5834838"/>
            <a:ext cx="26717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6. </a:t>
            </a:r>
            <a:r>
              <a:rPr lang="ko-KR" altLang="en-US" sz="1200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연구실 졸업 후 취업 가능 분야</a:t>
            </a:r>
            <a:endParaRPr lang="en-US" altLang="ko-KR" sz="1200" b="1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ko-KR" altLang="en-US" sz="1200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- 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자동차 소재 및 철강 산업</a:t>
            </a:r>
            <a:endParaRPr lang="en-US" altLang="ko-KR" sz="1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- 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첨단 금속재료 산업</a:t>
            </a:r>
            <a:endParaRPr lang="en-US" altLang="ko-KR" sz="1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F1531FE-ECEB-4AA5-9A01-F577A9CF0AC4}"/>
              </a:ext>
            </a:extLst>
          </p:cNvPr>
          <p:cNvSpPr txBox="1"/>
          <p:nvPr/>
        </p:nvSpPr>
        <p:spPr>
          <a:xfrm>
            <a:off x="134147" y="8267121"/>
            <a:ext cx="6311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200" b="1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지원방법</a:t>
            </a:r>
            <a:endParaRPr lang="en-US" altLang="ko-KR" sz="1200" b="1" dirty="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- </a:t>
            </a:r>
            <a:r>
              <a:rPr lang="ko-KR" altLang="en-US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담당자 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ko-KR" altLang="en-US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김혜진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/ </a:t>
            </a:r>
            <a:r>
              <a:rPr lang="en-US" altLang="ko-KR" sz="1200" u="sng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khj020911</a:t>
            </a:r>
            <a:r>
              <a:rPr lang="en-US" altLang="ko-KR" sz="1200" u="sng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tukorea.ac.kr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/ 010-4139-9392 </a:t>
            </a:r>
            <a:r>
              <a:rPr lang="ko-KR" altLang="en-US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로 문의</a:t>
            </a:r>
            <a:endParaRPr lang="en-US" altLang="ko-KR" sz="1200" dirty="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- </a:t>
            </a:r>
            <a:r>
              <a:rPr lang="ko-KR" altLang="en-US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신청기한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2025</a:t>
            </a:r>
            <a:r>
              <a:rPr lang="ko-KR" altLang="en-US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년 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12</a:t>
            </a:r>
            <a:r>
              <a:rPr lang="ko-KR" altLang="en-US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월 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31</a:t>
            </a:r>
            <a:r>
              <a:rPr lang="ko-KR" altLang="en-US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일까지 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조기 모집 시 모집 종료 예정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F801C9F-1446-4CC2-9CB2-9985C8BFA8F8}"/>
              </a:ext>
            </a:extLst>
          </p:cNvPr>
          <p:cNvSpPr txBox="1"/>
          <p:nvPr/>
        </p:nvSpPr>
        <p:spPr>
          <a:xfrm>
            <a:off x="2954480" y="4676272"/>
            <a:ext cx="364792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5.</a:t>
            </a:r>
            <a:r>
              <a:rPr lang="ko-KR" altLang="en-US" sz="1200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연구성과</a:t>
            </a:r>
            <a:endParaRPr lang="en-US" altLang="ko-KR" sz="1200" b="1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br>
              <a:rPr lang="en-US" altLang="ko-KR" sz="9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9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[2025]: [Investigation of Corrosion Resistance and Hydrogen Permeability in Metallic Bipolar Plate Materials with Noble Metal Coatings for PEMFC/PEMWE Systems] (</a:t>
            </a:r>
            <a:r>
              <a:rPr lang="ko-KR" altLang="en-US" sz="9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대한금속재료학회</a:t>
            </a:r>
            <a:r>
              <a:rPr lang="en-US" altLang="ko-KR" sz="9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</a:p>
          <a:p>
            <a:pPr algn="just"/>
            <a:r>
              <a:rPr lang="en-US" altLang="ko-KR" sz="9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[2024]: [Pre-strain and hydrogen charging effect on the plastic and fracture behavior of quenching and partitioning (Q&amp;P) steel] (Acta </a:t>
            </a:r>
            <a:r>
              <a:rPr lang="en-US" altLang="ko-KR" sz="900" b="0" i="0" dirty="0" err="1">
                <a:solidFill>
                  <a:srgbClr val="131314"/>
                </a:solidFill>
                <a:effectLst/>
                <a:latin typeface="Inter Var"/>
              </a:rPr>
              <a:t>Materialia</a:t>
            </a:r>
            <a:r>
              <a:rPr lang="en-US" altLang="ko-KR" sz="900" b="0" i="0" dirty="0">
                <a:solidFill>
                  <a:srgbClr val="131314"/>
                </a:solidFill>
                <a:effectLst/>
                <a:latin typeface="Inter Var"/>
              </a:rPr>
              <a:t>)</a:t>
            </a:r>
            <a:endParaRPr lang="en-US" altLang="ko-KR" sz="9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52F41BC-0918-4553-9465-BEF6FA1F5880}"/>
              </a:ext>
            </a:extLst>
          </p:cNvPr>
          <p:cNvSpPr txBox="1"/>
          <p:nvPr/>
        </p:nvSpPr>
        <p:spPr>
          <a:xfrm>
            <a:off x="226694" y="6646445"/>
            <a:ext cx="31445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7. </a:t>
            </a:r>
            <a:r>
              <a:rPr lang="ko-KR" altLang="en-US" sz="1200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비고 </a:t>
            </a:r>
            <a:endParaRPr lang="en-US" altLang="ko-KR" sz="1200" b="1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- 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위치 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D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동 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101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호</a:t>
            </a:r>
            <a:endParaRPr lang="en-US" altLang="ko-KR" sz="1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- Homepage : </a:t>
            </a:r>
          </a:p>
          <a:p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   https://edm-lab.github.io/MSE</a:t>
            </a:r>
          </a:p>
          <a:p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- </a:t>
            </a:r>
            <a:r>
              <a:rPr lang="ko-KR" altLang="en-US" sz="1200" dirty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참여시기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조율 가능</a:t>
            </a:r>
            <a:endParaRPr lang="en-US" altLang="ko-KR" sz="1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- 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모집인원 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0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명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10F7FC8-884B-4957-80BB-B6E1F167A413}"/>
              </a:ext>
            </a:extLst>
          </p:cNvPr>
          <p:cNvSpPr txBox="1"/>
          <p:nvPr/>
        </p:nvSpPr>
        <p:spPr>
          <a:xfrm>
            <a:off x="226694" y="2639815"/>
            <a:ext cx="6311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2. </a:t>
            </a:r>
            <a:r>
              <a:rPr lang="ko-KR" altLang="en-US" sz="1200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연구분야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</a:p>
          <a:p>
            <a:pPr algn="just"/>
            <a:endParaRPr lang="en-US" altLang="ko-KR" sz="1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200" dirty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모빌리티용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고성능 탄소중립 초고강도강 개발</a:t>
            </a:r>
            <a:endParaRPr lang="en-US" altLang="ko-KR" sz="1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극한환경 </a:t>
            </a:r>
            <a:r>
              <a:rPr lang="ko-KR" altLang="en-US" sz="1200" dirty="0" err="1"/>
              <a:t>고내식</a:t>
            </a:r>
            <a:r>
              <a:rPr lang="en-US" altLang="ko-KR" sz="1200" dirty="0"/>
              <a:t>·</a:t>
            </a:r>
            <a:r>
              <a:rPr lang="ko-KR" altLang="en-US" sz="1200" dirty="0"/>
              <a:t>고신뢰성 첨단 금속 소재 개발</a:t>
            </a:r>
            <a:endParaRPr lang="en-US" altLang="ko-KR" sz="1200" dirty="0"/>
          </a:p>
          <a:p>
            <a:pPr algn="just"/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부식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환경유발균열 등 내환경 신뢰성 평가 및 예측</a:t>
            </a:r>
            <a:endParaRPr lang="en-US" altLang="ko-KR" sz="1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5" name="그림 4" descr="인간의 얼굴, 사람, 의류, 인물사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BE83C19F-8BC1-4887-F342-1FE198D4EB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750" y="1288657"/>
            <a:ext cx="1011298" cy="1300241"/>
          </a:xfrm>
          <a:prstGeom prst="rect">
            <a:avLst/>
          </a:prstGeom>
        </p:spPr>
      </p:pic>
      <p:pic>
        <p:nvPicPr>
          <p:cNvPr id="1028" name="Picture 4" descr="환경 내구 금속 연구실">
            <a:extLst>
              <a:ext uri="{FF2B5EF4-FFF2-40B4-BE49-F238E27FC236}">
                <a16:creationId xmlns:a16="http://schemas.microsoft.com/office/drawing/2014/main" id="{06602C67-89C9-122E-60CD-1D25F34C7B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193" y="6179841"/>
            <a:ext cx="3551962" cy="1537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79663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505</TotalTime>
  <Words>285</Words>
  <Application>Microsoft Office PowerPoint</Application>
  <PresentationFormat>사용자 지정</PresentationFormat>
  <Paragraphs>33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Inter Var</vt:lpstr>
      <vt:lpstr>Pretendard</vt:lpstr>
      <vt:lpstr>Arial</vt:lpstr>
      <vt:lpstr>Calibri</vt:lpstr>
      <vt:lpstr>Calibri Light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김혜진(A0444)</cp:lastModifiedBy>
  <cp:revision>37</cp:revision>
  <cp:lastPrinted>2025-09-08T06:00:33Z</cp:lastPrinted>
  <dcterms:created xsi:type="dcterms:W3CDTF">2024-10-07T05:57:59Z</dcterms:created>
  <dcterms:modified xsi:type="dcterms:W3CDTF">2025-10-01T06:02:29Z</dcterms:modified>
</cp:coreProperties>
</file>